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 id="2147483661" r:id="rId3"/>
  </p:sldMasterIdLst>
  <p:notesMasterIdLst>
    <p:notesMasterId r:id="rId124"/>
  </p:notesMasterIdLst>
  <p:handoutMasterIdLst>
    <p:handoutMasterId r:id="rId125"/>
  </p:handoutMasterIdLst>
  <p:sldIdLst>
    <p:sldId id="256" r:id="rId4"/>
    <p:sldId id="262" r:id="rId5"/>
    <p:sldId id="271" r:id="rId6"/>
    <p:sldId id="272" r:id="rId7"/>
    <p:sldId id="297" r:id="rId8"/>
    <p:sldId id="315" r:id="rId9"/>
    <p:sldId id="316" r:id="rId10"/>
    <p:sldId id="306" r:id="rId11"/>
    <p:sldId id="307" r:id="rId12"/>
    <p:sldId id="309" r:id="rId13"/>
    <p:sldId id="308" r:id="rId14"/>
    <p:sldId id="300" r:id="rId15"/>
    <p:sldId id="318" r:id="rId16"/>
    <p:sldId id="292" r:id="rId17"/>
    <p:sldId id="319" r:id="rId18"/>
    <p:sldId id="320" r:id="rId19"/>
    <p:sldId id="294" r:id="rId20"/>
    <p:sldId id="301" r:id="rId21"/>
    <p:sldId id="302" r:id="rId22"/>
    <p:sldId id="303" r:id="rId23"/>
    <p:sldId id="304" r:id="rId24"/>
    <p:sldId id="305" r:id="rId25"/>
    <p:sldId id="281" r:id="rId26"/>
    <p:sldId id="282" r:id="rId27"/>
    <p:sldId id="283" r:id="rId28"/>
    <p:sldId id="284" r:id="rId29"/>
    <p:sldId id="285" r:id="rId30"/>
    <p:sldId id="286" r:id="rId31"/>
    <p:sldId id="287" r:id="rId32"/>
    <p:sldId id="288" r:id="rId33"/>
    <p:sldId id="289" r:id="rId34"/>
    <p:sldId id="290" r:id="rId35"/>
    <p:sldId id="291" r:id="rId36"/>
    <p:sldId id="321" r:id="rId37"/>
    <p:sldId id="293" r:id="rId38"/>
    <p:sldId id="322" r:id="rId39"/>
    <p:sldId id="295" r:id="rId40"/>
    <p:sldId id="296" r:id="rId41"/>
    <p:sldId id="323" r:id="rId42"/>
    <p:sldId id="298" r:id="rId43"/>
    <p:sldId id="299" r:id="rId44"/>
    <p:sldId id="324" r:id="rId45"/>
    <p:sldId id="325" r:id="rId46"/>
    <p:sldId id="326" r:id="rId47"/>
    <p:sldId id="327" r:id="rId48"/>
    <p:sldId id="328" r:id="rId49"/>
    <p:sldId id="329" r:id="rId50"/>
    <p:sldId id="330" r:id="rId51"/>
    <p:sldId id="331" r:id="rId52"/>
    <p:sldId id="332" r:id="rId53"/>
    <p:sldId id="333" r:id="rId54"/>
    <p:sldId id="310" r:id="rId55"/>
    <p:sldId id="311" r:id="rId56"/>
    <p:sldId id="312" r:id="rId57"/>
    <p:sldId id="313" r:id="rId58"/>
    <p:sldId id="314" r:id="rId59"/>
    <p:sldId id="334" r:id="rId60"/>
    <p:sldId id="264" r:id="rId61"/>
    <p:sldId id="335" r:id="rId62"/>
    <p:sldId id="336" r:id="rId63"/>
    <p:sldId id="337" r:id="rId64"/>
    <p:sldId id="338" r:id="rId65"/>
    <p:sldId id="339" r:id="rId66"/>
    <p:sldId id="340" r:id="rId67"/>
    <p:sldId id="341" r:id="rId68"/>
    <p:sldId id="342" r:id="rId69"/>
    <p:sldId id="257" r:id="rId70"/>
    <p:sldId id="258" r:id="rId71"/>
    <p:sldId id="280" r:id="rId72"/>
    <p:sldId id="343" r:id="rId73"/>
    <p:sldId id="344" r:id="rId74"/>
    <p:sldId id="345" r:id="rId75"/>
    <p:sldId id="346" r:id="rId76"/>
    <p:sldId id="347" r:id="rId77"/>
    <p:sldId id="348" r:id="rId78"/>
    <p:sldId id="279" r:id="rId79"/>
    <p:sldId id="349" r:id="rId80"/>
    <p:sldId id="350" r:id="rId81"/>
    <p:sldId id="351" r:id="rId82"/>
    <p:sldId id="352" r:id="rId83"/>
    <p:sldId id="353" r:id="rId84"/>
    <p:sldId id="476" r:id="rId85"/>
    <p:sldId id="478" r:id="rId86"/>
    <p:sldId id="486" r:id="rId87"/>
    <p:sldId id="481" r:id="rId88"/>
    <p:sldId id="485" r:id="rId89"/>
    <p:sldId id="529" r:id="rId90"/>
    <p:sldId id="487" r:id="rId91"/>
    <p:sldId id="492" r:id="rId92"/>
    <p:sldId id="493" r:id="rId93"/>
    <p:sldId id="509" r:id="rId94"/>
    <p:sldId id="510" r:id="rId95"/>
    <p:sldId id="511" r:id="rId96"/>
    <p:sldId id="530" r:id="rId97"/>
    <p:sldId id="531" r:id="rId98"/>
    <p:sldId id="532" r:id="rId99"/>
    <p:sldId id="534" r:id="rId100"/>
    <p:sldId id="533" r:id="rId101"/>
    <p:sldId id="535" r:id="rId102"/>
    <p:sldId id="536" r:id="rId103"/>
    <p:sldId id="537" r:id="rId104"/>
    <p:sldId id="538" r:id="rId105"/>
    <p:sldId id="539" r:id="rId106"/>
    <p:sldId id="540" r:id="rId107"/>
    <p:sldId id="541" r:id="rId108"/>
    <p:sldId id="542" r:id="rId109"/>
    <p:sldId id="543" r:id="rId110"/>
    <p:sldId id="544" r:id="rId111"/>
    <p:sldId id="545" r:id="rId112"/>
    <p:sldId id="546" r:id="rId113"/>
    <p:sldId id="547" r:id="rId114"/>
    <p:sldId id="548" r:id="rId115"/>
    <p:sldId id="549" r:id="rId116"/>
    <p:sldId id="550" r:id="rId117"/>
    <p:sldId id="551" r:id="rId118"/>
    <p:sldId id="552" r:id="rId119"/>
    <p:sldId id="553" r:id="rId120"/>
    <p:sldId id="554" r:id="rId121"/>
    <p:sldId id="555" r:id="rId122"/>
    <p:sldId id="556" r:id="rId1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showGuides="1">
      <p:cViewPr varScale="1">
        <p:scale>
          <a:sx n="72" d="100"/>
          <a:sy n="72" d="100"/>
        </p:scale>
        <p:origin x="642" y="78"/>
      </p:cViewPr>
      <p:guideLst>
        <p:guide orient="horz" pos="2160"/>
        <p:guide pos="3840"/>
      </p:guideLst>
    </p:cSldViewPr>
  </p:slideViewPr>
  <p:notesTextViewPr>
    <p:cViewPr>
      <p:scale>
        <a:sx n="1" d="1"/>
        <a:sy n="1" d="1"/>
      </p:scale>
      <p:origin x="0" y="0"/>
    </p:cViewPr>
  </p:notesTextViewPr>
  <p:notesViewPr>
    <p:cSldViewPr snapToGrid="0" showGuides="1">
      <p:cViewPr varScale="1">
        <p:scale>
          <a:sx n="51" d="100"/>
          <a:sy n="51" d="100"/>
        </p:scale>
        <p:origin x="2352" y="5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theme" Target="theme/theme1.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13" Type="http://schemas.openxmlformats.org/officeDocument/2006/relationships/slide" Target="slides/slide110.xml"/><Relationship Id="rId118" Type="http://schemas.openxmlformats.org/officeDocument/2006/relationships/slide" Target="slides/slide115.xml"/><Relationship Id="rId126"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slide" Target="slides/slide113.xml"/><Relationship Id="rId124" Type="http://schemas.openxmlformats.org/officeDocument/2006/relationships/notesMaster" Target="notesMasters/notesMaster1.xml"/><Relationship Id="rId129"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handoutMaster" Target="handoutMasters/handoutMaster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1.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image" Target="../media/image2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CEAAF3-9831-450B-8D59-2C09DB96C8FC}" type="datetimeFigureOut">
              <a:rPr lang="en-US"/>
              <a:t>8/30/2019</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834459-7356-44BF-850D-8B30C4FB3B6B}" type="slidenum">
              <a:rPr/>
              <a:t>‹#›</a:t>
            </a:fld>
            <a:endParaRPr/>
          </a:p>
        </p:txBody>
      </p:sp>
    </p:spTree>
    <p:extLst>
      <p:ext uri="{BB962C8B-B14F-4D97-AF65-F5344CB8AC3E}">
        <p14:creationId xmlns:p14="http://schemas.microsoft.com/office/powerpoint/2010/main" val="2469016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0CD79-FC16-4410-AB61-17F26E6D3BC8}" type="datetimeFigureOut">
              <a:rPr lang="en-US"/>
              <a:t>8/30/2019</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3C37BE-C303-496D-B5CD-85F2937540FC}" type="slidenum">
              <a:rPr/>
              <a:t>‹#›</a:t>
            </a:fld>
            <a:endParaRPr/>
          </a:p>
        </p:txBody>
      </p:sp>
    </p:spTree>
    <p:extLst>
      <p:ext uri="{BB962C8B-B14F-4D97-AF65-F5344CB8AC3E}">
        <p14:creationId xmlns:p14="http://schemas.microsoft.com/office/powerpoint/2010/main" val="3350842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8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D0F16A-8B4F-4376-9A2C-DEF97013C290}" type="slidenum">
              <a:rPr lang="en-US" altLang="en-US"/>
              <a:pPr/>
              <a:t>14</a:t>
            </a:fld>
            <a:endParaRPr lang="en-US" altLang="en-US"/>
          </a:p>
        </p:txBody>
      </p:sp>
      <p:sp>
        <p:nvSpPr>
          <p:cNvPr id="185346" name="Rectangle 2"/>
          <p:cNvSpPr>
            <a:spLocks noGrp="1" noRot="1" noChangeAspect="1" noChangeArrowheads="1" noTextEdit="1"/>
          </p:cNvSpPr>
          <p:nvPr>
            <p:ph type="sldImg"/>
          </p:nvPr>
        </p:nvSpPr>
        <p:spPr>
          <a:xfrm>
            <a:off x="642938" y="914400"/>
            <a:ext cx="5572125" cy="3135313"/>
          </a:xfrm>
          <a:solidFill>
            <a:srgbClr val="FFFFFF"/>
          </a:solidFill>
          <a:ln/>
        </p:spPr>
      </p:sp>
      <p:sp>
        <p:nvSpPr>
          <p:cNvPr id="185347" name="Rectangle 3"/>
          <p:cNvSpPr txBox="1">
            <a:spLocks noGrp="1" noChangeArrowheads="1"/>
          </p:cNvSpPr>
          <p:nvPr>
            <p:ph type="body" idx="1"/>
          </p:nvPr>
        </p:nvSpPr>
        <p:spPr>
          <a:xfrm>
            <a:off x="1046163" y="4352925"/>
            <a:ext cx="4770437" cy="3479800"/>
          </a:xfrm>
          <a:ln/>
        </p:spPr>
        <p:txBody>
          <a:bodyPr wrap="none" anchor="ctr"/>
          <a:lstStyle/>
          <a:p>
            <a:endParaRPr lang="en-US" altLang="en-US"/>
          </a:p>
        </p:txBody>
      </p:sp>
    </p:spTree>
    <p:extLst>
      <p:ext uri="{BB962C8B-B14F-4D97-AF65-F5344CB8AC3E}">
        <p14:creationId xmlns:p14="http://schemas.microsoft.com/office/powerpoint/2010/main" val="32082878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95EA3441-4843-4178-B24D-EFAFD77401E2}"/>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4533A449-C54E-4E69-979D-A2AED6AEF63E}"/>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22BC37D7-E0B2-48BC-B061-5FBCE82880D4}"/>
              </a:ext>
            </a:extLst>
          </p:cNvPr>
          <p:cNvSpPr>
            <a:spLocks noGrp="1" noRot="1" noChangeAspect="1" noChangeArrowheads="1" noTextEdit="1"/>
          </p:cNvSpPr>
          <p:nvPr>
            <p:ph type="sldImg"/>
          </p:nvPr>
        </p:nvSpPr>
        <p:spPr>
          <a:ln/>
        </p:spPr>
      </p:sp>
      <p:sp>
        <p:nvSpPr>
          <p:cNvPr id="23555" name="Rectangle 3">
            <a:extLst>
              <a:ext uri="{FF2B5EF4-FFF2-40B4-BE49-F238E27FC236}">
                <a16:creationId xmlns:a16="http://schemas.microsoft.com/office/drawing/2014/main" id="{13631C82-23AF-45BF-8CCB-6B7490A595F2}"/>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813147FC-197F-4358-AF91-567DD0332BE0}"/>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4DECCB55-38AE-4F54-A9B1-B3FC76AF8FB2}"/>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92D17275-04CD-4FDB-AB6E-EF06D22B138D}"/>
              </a:ext>
            </a:extLst>
          </p:cNvPr>
          <p:cNvSpPr>
            <a:spLocks noGrp="1" noRot="1" noChangeAspect="1" noChangeArrowheads="1" noTextEdit="1"/>
          </p:cNvSpPr>
          <p:nvPr>
            <p:ph type="sldImg"/>
          </p:nvPr>
        </p:nvSpPr>
        <p:spPr>
          <a:ln/>
        </p:spPr>
      </p:sp>
      <p:sp>
        <p:nvSpPr>
          <p:cNvPr id="71683" name="Rectangle 3">
            <a:extLst>
              <a:ext uri="{FF2B5EF4-FFF2-40B4-BE49-F238E27FC236}">
                <a16:creationId xmlns:a16="http://schemas.microsoft.com/office/drawing/2014/main" id="{A8CA64DD-E829-40AA-9437-D697360FDDCF}"/>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4730457C-8FC9-4457-840E-36685A8B1F3E}"/>
              </a:ext>
            </a:extLst>
          </p:cNvPr>
          <p:cNvSpPr>
            <a:spLocks noGrp="1" noRot="1" noChangeAspect="1" noChangeArrowheads="1" noTextEdit="1"/>
          </p:cNvSpPr>
          <p:nvPr>
            <p:ph type="sldImg"/>
          </p:nvPr>
        </p:nvSpPr>
        <p:spPr>
          <a:ln/>
        </p:spPr>
      </p:sp>
      <p:sp>
        <p:nvSpPr>
          <p:cNvPr id="73731" name="Rectangle 3">
            <a:extLst>
              <a:ext uri="{FF2B5EF4-FFF2-40B4-BE49-F238E27FC236}">
                <a16:creationId xmlns:a16="http://schemas.microsoft.com/office/drawing/2014/main" id="{2FBC3E1C-134F-4A9A-BCFC-79A1E9841081}"/>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9E7FCB3F-6279-4EE7-8663-4E6340C729FB}"/>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id="{2B081604-9141-4A44-9138-BEEB58E1ABEC}"/>
              </a:ext>
            </a:extLst>
          </p:cNvPr>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90313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3AB43636-FE44-47BE-999D-337347B84C17}"/>
              </a:ext>
            </a:extLst>
          </p:cNvPr>
          <p:cNvSpPr>
            <a:spLocks noGrp="1" noRot="1" noChangeAspect="1" noChangeArrowheads="1" noTextEdit="1"/>
          </p:cNvSpPr>
          <p:nvPr>
            <p:ph type="sldImg"/>
          </p:nvPr>
        </p:nvSpPr>
        <p:spPr>
          <a:ln/>
        </p:spPr>
      </p:sp>
      <p:sp>
        <p:nvSpPr>
          <p:cNvPr id="75779" name="Rectangle 3">
            <a:extLst>
              <a:ext uri="{FF2B5EF4-FFF2-40B4-BE49-F238E27FC236}">
                <a16:creationId xmlns:a16="http://schemas.microsoft.com/office/drawing/2014/main" id="{2E5CF9A2-E8AC-4A2E-BCA3-032AA0438458}"/>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DD79EEF7-FB54-4235-85C1-2A861C62CD51}"/>
              </a:ext>
            </a:extLst>
          </p:cNvPr>
          <p:cNvSpPr>
            <a:spLocks noGrp="1" noRot="1" noChangeAspect="1" noChangeArrowheads="1" noTextEdit="1"/>
          </p:cNvSpPr>
          <p:nvPr>
            <p:ph type="sldImg"/>
          </p:nvPr>
        </p:nvSpPr>
        <p:spPr>
          <a:ln/>
        </p:spPr>
      </p:sp>
      <p:sp>
        <p:nvSpPr>
          <p:cNvPr id="77827" name="Rectangle 3">
            <a:extLst>
              <a:ext uri="{FF2B5EF4-FFF2-40B4-BE49-F238E27FC236}">
                <a16:creationId xmlns:a16="http://schemas.microsoft.com/office/drawing/2014/main" id="{2D65D039-DF2D-45E2-A0A4-D141C9BB9E3A}"/>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CF3B5C36-C33D-466F-82E4-20C6DE9EEDFE}"/>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3D4D57C9-0C33-41E7-B53E-A2E0D38981B8}"/>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8786" name="Rectangle 6"/>
          <p:cNvSpPr>
            <a:spLocks noGrp="1" noChangeArrowheads="1"/>
          </p:cNvSpPr>
          <p:nvPr>
            <p:ph type="sldNum" sz="quarter"/>
          </p:nvPr>
        </p:nvSpPr>
        <p:spPr>
          <a:noFill/>
        </p:spPr>
        <p:txBody>
          <a:bodyPr/>
          <a:lstStyle/>
          <a:p>
            <a:pPr>
              <a:buFont typeface="Wingdings" pitchFamily="2" charset="2"/>
              <a:buNone/>
            </a:pPr>
            <a:fld id="{66710062-45E9-4F1A-A63E-0F947BBAD4FC}" type="slidenum">
              <a:rPr lang="en-GB">
                <a:latin typeface="Times New Roman" pitchFamily="18" charset="0"/>
                <a:ea typeface="Arial Unicode MS" pitchFamily="34" charset="-128"/>
                <a:cs typeface="Arial Unicode MS" pitchFamily="34" charset="-128"/>
              </a:rPr>
              <a:pPr>
                <a:buFont typeface="Wingdings" pitchFamily="2" charset="2"/>
                <a:buNone/>
              </a:pPr>
              <a:t>59</a:t>
            </a:fld>
            <a:endParaRPr lang="en-GB">
              <a:latin typeface="Times New Roman" pitchFamily="18" charset="0"/>
              <a:ea typeface="Arial Unicode MS" pitchFamily="34" charset="-128"/>
              <a:cs typeface="Arial Unicode MS" pitchFamily="34" charset="-128"/>
            </a:endParaRPr>
          </a:p>
        </p:txBody>
      </p:sp>
      <p:sp>
        <p:nvSpPr>
          <p:cNvPr id="118787" name="Rectangle 1"/>
          <p:cNvSpPr txBox="1">
            <a:spLocks noGrp="1" noRot="1" noChangeAspect="1" noChangeArrowheads="1" noTextEdit="1"/>
          </p:cNvSpPr>
          <p:nvPr>
            <p:ph type="sldImg"/>
          </p:nvPr>
        </p:nvSpPr>
        <p:spPr>
          <a:xfrm>
            <a:off x="533400" y="763588"/>
            <a:ext cx="6705600" cy="3771900"/>
          </a:xfrm>
          <a:solidFill>
            <a:srgbClr val="FFFFFF"/>
          </a:solidFill>
          <a:ln>
            <a:solidFill>
              <a:srgbClr val="000000"/>
            </a:solidFill>
            <a:miter lim="800000"/>
          </a:ln>
        </p:spPr>
      </p:sp>
      <p:sp>
        <p:nvSpPr>
          <p:cNvPr id="118788" name="Rectangle 2"/>
          <p:cNvSpPr txBox="1">
            <a:spLocks noGrp="1" noChangeArrowheads="1"/>
          </p:cNvSpPr>
          <p:nvPr>
            <p:ph type="body" idx="1"/>
          </p:nvPr>
        </p:nvSpPr>
        <p:spPr>
          <a:xfrm>
            <a:off x="777875" y="4776788"/>
            <a:ext cx="6218238" cy="4437062"/>
          </a:xfrm>
          <a:noFill/>
          <a:ln/>
        </p:spPr>
        <p:txBody>
          <a:bodyPr wrap="none" anchor="ctr"/>
          <a:lstStyle/>
          <a:p>
            <a:endParaRPr lang="en-US">
              <a:latin typeface="Times New Roman" pitchFamily="18" charset="0"/>
            </a:endParaRPr>
          </a:p>
        </p:txBody>
      </p:sp>
    </p:spTree>
    <p:extLst>
      <p:ext uri="{BB962C8B-B14F-4D97-AF65-F5344CB8AC3E}">
        <p14:creationId xmlns:p14="http://schemas.microsoft.com/office/powerpoint/2010/main" val="12275416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8DCCD742-D20C-4C6E-8865-D9100BE31B90}"/>
              </a:ext>
            </a:extLst>
          </p:cNvPr>
          <p:cNvSpPr>
            <a:spLocks noGrp="1" noRot="1" noChangeAspect="1" noChangeArrowheads="1" noTextEdit="1"/>
          </p:cNvSpPr>
          <p:nvPr>
            <p:ph type="sldImg"/>
          </p:nvPr>
        </p:nvSpPr>
        <p:spPr>
          <a:ln/>
        </p:spPr>
      </p:sp>
      <p:sp>
        <p:nvSpPr>
          <p:cNvPr id="83971" name="Rectangle 3">
            <a:extLst>
              <a:ext uri="{FF2B5EF4-FFF2-40B4-BE49-F238E27FC236}">
                <a16:creationId xmlns:a16="http://schemas.microsoft.com/office/drawing/2014/main" id="{A33E5C0C-1D72-4B98-B6F5-256190769B04}"/>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81</a:t>
            </a:fld>
            <a:endParaRPr lang="en-US" dirty="0"/>
          </a:p>
        </p:txBody>
      </p:sp>
      <p:sp>
        <p:nvSpPr>
          <p:cNvPr id="5" name="Footer Placeholder 4"/>
          <p:cNvSpPr>
            <a:spLocks noGrp="1"/>
          </p:cNvSpPr>
          <p:nvPr>
            <p:ph type="ftr" sz="quarter" idx="11"/>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Tree>
    <p:extLst>
      <p:ext uri="{BB962C8B-B14F-4D97-AF65-F5344CB8AC3E}">
        <p14:creationId xmlns:p14="http://schemas.microsoft.com/office/powerpoint/2010/main" val="3066816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Rot="1" noChangeAspect="1" noChangeArrowheads="1" noTextEdit="1"/>
          </p:cNvSpPr>
          <p:nvPr>
            <p:ph type="sldImg"/>
          </p:nvPr>
        </p:nvSpPr>
        <p:spPr/>
      </p:sp>
      <p:sp>
        <p:nvSpPr>
          <p:cNvPr id="5123" name="Rectangle 3"/>
          <p:cNvSpPr>
            <a:spLocks noGrp="1" noChangeArrowheads="1"/>
          </p:cNvSpPr>
          <p:nvPr>
            <p:ph type="body" idx="1"/>
          </p:nvPr>
        </p:nvSpPr>
        <p:spPr bwMode="auto">
          <a:xfrm>
            <a:off x="1219200" y="3352800"/>
            <a:ext cx="6781800" cy="31242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Tree>
    <p:extLst>
      <p:ext uri="{BB962C8B-B14F-4D97-AF65-F5344CB8AC3E}">
        <p14:creationId xmlns:p14="http://schemas.microsoft.com/office/powerpoint/2010/main" val="3807159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9810" name="Rectangle 6"/>
          <p:cNvSpPr>
            <a:spLocks noGrp="1" noChangeArrowheads="1"/>
          </p:cNvSpPr>
          <p:nvPr>
            <p:ph type="sldNum" sz="quarter"/>
          </p:nvPr>
        </p:nvSpPr>
        <p:spPr>
          <a:noFill/>
        </p:spPr>
        <p:txBody>
          <a:bodyPr/>
          <a:lstStyle/>
          <a:p>
            <a:pPr>
              <a:buFont typeface="Wingdings" pitchFamily="2" charset="2"/>
              <a:buNone/>
            </a:pPr>
            <a:fld id="{7FA7C210-2D93-459B-82BE-DE5942B0785D}" type="slidenum">
              <a:rPr lang="en-GB">
                <a:latin typeface="Times New Roman" pitchFamily="18" charset="0"/>
                <a:ea typeface="Arial Unicode MS" pitchFamily="34" charset="-128"/>
                <a:cs typeface="Arial Unicode MS" pitchFamily="34" charset="-128"/>
              </a:rPr>
              <a:pPr>
                <a:buFont typeface="Wingdings" pitchFamily="2" charset="2"/>
                <a:buNone/>
              </a:pPr>
              <a:t>60</a:t>
            </a:fld>
            <a:endParaRPr lang="en-GB">
              <a:latin typeface="Times New Roman" pitchFamily="18" charset="0"/>
              <a:ea typeface="Arial Unicode MS" pitchFamily="34" charset="-128"/>
              <a:cs typeface="Arial Unicode MS" pitchFamily="34" charset="-128"/>
            </a:endParaRPr>
          </a:p>
        </p:txBody>
      </p:sp>
      <p:sp>
        <p:nvSpPr>
          <p:cNvPr id="119811" name="Rectangle 1"/>
          <p:cNvSpPr txBox="1">
            <a:spLocks noGrp="1" noRot="1" noChangeAspect="1" noChangeArrowheads="1" noTextEdit="1"/>
          </p:cNvSpPr>
          <p:nvPr>
            <p:ph type="sldImg"/>
          </p:nvPr>
        </p:nvSpPr>
        <p:spPr>
          <a:xfrm>
            <a:off x="533400" y="763588"/>
            <a:ext cx="6705600" cy="3771900"/>
          </a:xfrm>
          <a:solidFill>
            <a:srgbClr val="FFFFFF"/>
          </a:solidFill>
          <a:ln>
            <a:solidFill>
              <a:srgbClr val="000000"/>
            </a:solidFill>
            <a:miter lim="800000"/>
          </a:ln>
        </p:spPr>
      </p:sp>
      <p:sp>
        <p:nvSpPr>
          <p:cNvPr id="119812" name="Rectangle 2"/>
          <p:cNvSpPr txBox="1">
            <a:spLocks noGrp="1" noChangeArrowheads="1"/>
          </p:cNvSpPr>
          <p:nvPr>
            <p:ph type="body" idx="1"/>
          </p:nvPr>
        </p:nvSpPr>
        <p:spPr>
          <a:xfrm>
            <a:off x="777875" y="4776788"/>
            <a:ext cx="6218238" cy="4437062"/>
          </a:xfrm>
          <a:noFill/>
          <a:ln/>
        </p:spPr>
        <p:txBody>
          <a:bodyPr wrap="none" anchor="ctr"/>
          <a:lstStyle/>
          <a:p>
            <a:endParaRPr lang="en-US">
              <a:latin typeface="Times New Roman" pitchFamily="18" charset="0"/>
            </a:endParaRPr>
          </a:p>
        </p:txBody>
      </p:sp>
    </p:spTree>
    <p:extLst>
      <p:ext uri="{BB962C8B-B14F-4D97-AF65-F5344CB8AC3E}">
        <p14:creationId xmlns:p14="http://schemas.microsoft.com/office/powerpoint/2010/main" val="501113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0834" name="Rectangle 6"/>
          <p:cNvSpPr>
            <a:spLocks noGrp="1" noChangeArrowheads="1"/>
          </p:cNvSpPr>
          <p:nvPr>
            <p:ph type="sldNum" sz="quarter"/>
          </p:nvPr>
        </p:nvSpPr>
        <p:spPr>
          <a:noFill/>
        </p:spPr>
        <p:txBody>
          <a:bodyPr/>
          <a:lstStyle/>
          <a:p>
            <a:pPr>
              <a:buFont typeface="Wingdings" pitchFamily="2" charset="2"/>
              <a:buNone/>
            </a:pPr>
            <a:fld id="{A536D435-9603-40F0-AD1E-674879823F6C}" type="slidenum">
              <a:rPr lang="en-GB">
                <a:latin typeface="Times New Roman" pitchFamily="18" charset="0"/>
                <a:ea typeface="Arial Unicode MS" pitchFamily="34" charset="-128"/>
                <a:cs typeface="Arial Unicode MS" pitchFamily="34" charset="-128"/>
              </a:rPr>
              <a:pPr>
                <a:buFont typeface="Wingdings" pitchFamily="2" charset="2"/>
                <a:buNone/>
              </a:pPr>
              <a:t>61</a:t>
            </a:fld>
            <a:endParaRPr lang="en-GB">
              <a:latin typeface="Times New Roman" pitchFamily="18" charset="0"/>
              <a:ea typeface="Arial Unicode MS" pitchFamily="34" charset="-128"/>
              <a:cs typeface="Arial Unicode MS" pitchFamily="34" charset="-128"/>
            </a:endParaRPr>
          </a:p>
        </p:txBody>
      </p:sp>
      <p:sp>
        <p:nvSpPr>
          <p:cNvPr id="120835" name="Rectangle 1"/>
          <p:cNvSpPr txBox="1">
            <a:spLocks noGrp="1" noRot="1" noChangeAspect="1" noChangeArrowheads="1" noTextEdit="1"/>
          </p:cNvSpPr>
          <p:nvPr>
            <p:ph type="sldImg"/>
          </p:nvPr>
        </p:nvSpPr>
        <p:spPr>
          <a:xfrm>
            <a:off x="533400" y="763588"/>
            <a:ext cx="6705600" cy="3771900"/>
          </a:xfrm>
          <a:solidFill>
            <a:srgbClr val="FFFFFF"/>
          </a:solidFill>
          <a:ln>
            <a:solidFill>
              <a:srgbClr val="000000"/>
            </a:solidFill>
            <a:miter lim="800000"/>
          </a:ln>
        </p:spPr>
      </p:sp>
      <p:sp>
        <p:nvSpPr>
          <p:cNvPr id="120836" name="Rectangle 2"/>
          <p:cNvSpPr txBox="1">
            <a:spLocks noGrp="1" noChangeArrowheads="1"/>
          </p:cNvSpPr>
          <p:nvPr>
            <p:ph type="body" idx="1"/>
          </p:nvPr>
        </p:nvSpPr>
        <p:spPr>
          <a:xfrm>
            <a:off x="777875" y="4776788"/>
            <a:ext cx="6218238" cy="4437062"/>
          </a:xfrm>
          <a:noFill/>
          <a:ln/>
        </p:spPr>
        <p:txBody>
          <a:bodyPr wrap="none" anchor="ctr"/>
          <a:lstStyle/>
          <a:p>
            <a:endParaRPr lang="en-US">
              <a:latin typeface="Times New Roman" pitchFamily="18" charset="0"/>
            </a:endParaRPr>
          </a:p>
        </p:txBody>
      </p:sp>
    </p:spTree>
    <p:extLst>
      <p:ext uri="{BB962C8B-B14F-4D97-AF65-F5344CB8AC3E}">
        <p14:creationId xmlns:p14="http://schemas.microsoft.com/office/powerpoint/2010/main" val="2886261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1858" name="Rectangle 6"/>
          <p:cNvSpPr>
            <a:spLocks noGrp="1" noChangeArrowheads="1"/>
          </p:cNvSpPr>
          <p:nvPr>
            <p:ph type="sldNum" sz="quarter"/>
          </p:nvPr>
        </p:nvSpPr>
        <p:spPr>
          <a:noFill/>
        </p:spPr>
        <p:txBody>
          <a:bodyPr/>
          <a:lstStyle/>
          <a:p>
            <a:pPr>
              <a:buFont typeface="Wingdings" pitchFamily="2" charset="2"/>
              <a:buNone/>
            </a:pPr>
            <a:fld id="{0282823F-46A9-4484-A17C-938DD7F05F83}" type="slidenum">
              <a:rPr lang="en-GB">
                <a:latin typeface="Times New Roman" pitchFamily="18" charset="0"/>
                <a:ea typeface="Arial Unicode MS" pitchFamily="34" charset="-128"/>
                <a:cs typeface="Arial Unicode MS" pitchFamily="34" charset="-128"/>
              </a:rPr>
              <a:pPr>
                <a:buFont typeface="Wingdings" pitchFamily="2" charset="2"/>
                <a:buNone/>
              </a:pPr>
              <a:t>62</a:t>
            </a:fld>
            <a:endParaRPr lang="en-GB">
              <a:latin typeface="Times New Roman" pitchFamily="18" charset="0"/>
              <a:ea typeface="Arial Unicode MS" pitchFamily="34" charset="-128"/>
              <a:cs typeface="Arial Unicode MS" pitchFamily="34" charset="-128"/>
            </a:endParaRPr>
          </a:p>
        </p:txBody>
      </p:sp>
      <p:sp>
        <p:nvSpPr>
          <p:cNvPr id="121859" name="Rectangle 1"/>
          <p:cNvSpPr txBox="1">
            <a:spLocks noGrp="1" noRot="1" noChangeAspect="1" noChangeArrowheads="1" noTextEdit="1"/>
          </p:cNvSpPr>
          <p:nvPr>
            <p:ph type="sldImg"/>
          </p:nvPr>
        </p:nvSpPr>
        <p:spPr>
          <a:xfrm>
            <a:off x="533400" y="763588"/>
            <a:ext cx="6705600" cy="3771900"/>
          </a:xfrm>
          <a:solidFill>
            <a:srgbClr val="FFFFFF"/>
          </a:solidFill>
          <a:ln>
            <a:solidFill>
              <a:srgbClr val="000000"/>
            </a:solidFill>
            <a:miter lim="800000"/>
          </a:ln>
        </p:spPr>
      </p:sp>
      <p:sp>
        <p:nvSpPr>
          <p:cNvPr id="121860" name="Rectangle 2"/>
          <p:cNvSpPr txBox="1">
            <a:spLocks noGrp="1" noChangeArrowheads="1"/>
          </p:cNvSpPr>
          <p:nvPr>
            <p:ph type="body" idx="1"/>
          </p:nvPr>
        </p:nvSpPr>
        <p:spPr>
          <a:xfrm>
            <a:off x="777875" y="4776788"/>
            <a:ext cx="6218238" cy="4437062"/>
          </a:xfrm>
          <a:noFill/>
          <a:ln/>
        </p:spPr>
        <p:txBody>
          <a:bodyPr wrap="none" anchor="ctr"/>
          <a:lstStyle/>
          <a:p>
            <a:endParaRPr lang="en-US">
              <a:latin typeface="Times New Roman" pitchFamily="18" charset="0"/>
            </a:endParaRPr>
          </a:p>
        </p:txBody>
      </p:sp>
    </p:spTree>
    <p:extLst>
      <p:ext uri="{BB962C8B-B14F-4D97-AF65-F5344CB8AC3E}">
        <p14:creationId xmlns:p14="http://schemas.microsoft.com/office/powerpoint/2010/main" val="1923141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882" name="Rectangle 6"/>
          <p:cNvSpPr>
            <a:spLocks noGrp="1" noChangeArrowheads="1"/>
          </p:cNvSpPr>
          <p:nvPr>
            <p:ph type="sldNum" sz="quarter"/>
          </p:nvPr>
        </p:nvSpPr>
        <p:spPr>
          <a:noFill/>
        </p:spPr>
        <p:txBody>
          <a:bodyPr/>
          <a:lstStyle/>
          <a:p>
            <a:pPr>
              <a:buFont typeface="Wingdings" pitchFamily="2" charset="2"/>
              <a:buNone/>
            </a:pPr>
            <a:fld id="{DA2A094E-9E4E-4187-9B22-127F2E647C25}" type="slidenum">
              <a:rPr lang="en-GB">
                <a:latin typeface="Times New Roman" pitchFamily="18" charset="0"/>
                <a:ea typeface="Arial Unicode MS" pitchFamily="34" charset="-128"/>
                <a:cs typeface="Arial Unicode MS" pitchFamily="34" charset="-128"/>
              </a:rPr>
              <a:pPr>
                <a:buFont typeface="Wingdings" pitchFamily="2" charset="2"/>
                <a:buNone/>
              </a:pPr>
              <a:t>63</a:t>
            </a:fld>
            <a:endParaRPr lang="en-GB">
              <a:latin typeface="Times New Roman" pitchFamily="18" charset="0"/>
              <a:ea typeface="Arial Unicode MS" pitchFamily="34" charset="-128"/>
              <a:cs typeface="Arial Unicode MS" pitchFamily="34" charset="-128"/>
            </a:endParaRPr>
          </a:p>
        </p:txBody>
      </p:sp>
      <p:sp>
        <p:nvSpPr>
          <p:cNvPr id="122883" name="Rectangle 1"/>
          <p:cNvSpPr txBox="1">
            <a:spLocks noGrp="1" noRot="1" noChangeAspect="1" noChangeArrowheads="1" noTextEdit="1"/>
          </p:cNvSpPr>
          <p:nvPr>
            <p:ph type="sldImg"/>
          </p:nvPr>
        </p:nvSpPr>
        <p:spPr>
          <a:xfrm>
            <a:off x="533400" y="763588"/>
            <a:ext cx="6705600" cy="3771900"/>
          </a:xfrm>
          <a:solidFill>
            <a:srgbClr val="FFFFFF"/>
          </a:solidFill>
          <a:ln>
            <a:solidFill>
              <a:srgbClr val="000000"/>
            </a:solidFill>
            <a:miter lim="800000"/>
          </a:ln>
        </p:spPr>
      </p:sp>
      <p:sp>
        <p:nvSpPr>
          <p:cNvPr id="122884" name="Rectangle 2"/>
          <p:cNvSpPr txBox="1">
            <a:spLocks noGrp="1" noChangeArrowheads="1"/>
          </p:cNvSpPr>
          <p:nvPr>
            <p:ph type="body" idx="1"/>
          </p:nvPr>
        </p:nvSpPr>
        <p:spPr>
          <a:xfrm>
            <a:off x="777875" y="4776788"/>
            <a:ext cx="6218238" cy="4437062"/>
          </a:xfrm>
          <a:noFill/>
          <a:ln/>
        </p:spPr>
        <p:txBody>
          <a:bodyPr wrap="none" anchor="ctr"/>
          <a:lstStyle/>
          <a:p>
            <a:endParaRPr lang="en-US">
              <a:latin typeface="Times New Roman" pitchFamily="18" charset="0"/>
            </a:endParaRPr>
          </a:p>
        </p:txBody>
      </p:sp>
    </p:spTree>
    <p:extLst>
      <p:ext uri="{BB962C8B-B14F-4D97-AF65-F5344CB8AC3E}">
        <p14:creationId xmlns:p14="http://schemas.microsoft.com/office/powerpoint/2010/main" val="2727737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3906" name="Rectangle 6"/>
          <p:cNvSpPr>
            <a:spLocks noGrp="1" noChangeArrowheads="1"/>
          </p:cNvSpPr>
          <p:nvPr>
            <p:ph type="sldNum" sz="quarter"/>
          </p:nvPr>
        </p:nvSpPr>
        <p:spPr>
          <a:noFill/>
        </p:spPr>
        <p:txBody>
          <a:bodyPr/>
          <a:lstStyle/>
          <a:p>
            <a:pPr>
              <a:buFont typeface="Wingdings" pitchFamily="2" charset="2"/>
              <a:buNone/>
            </a:pPr>
            <a:fld id="{02A6CD30-66B8-4825-B65F-C590C41D0A00}" type="slidenum">
              <a:rPr lang="en-GB">
                <a:latin typeface="Times New Roman" pitchFamily="18" charset="0"/>
                <a:ea typeface="Arial Unicode MS" pitchFamily="34" charset="-128"/>
                <a:cs typeface="Arial Unicode MS" pitchFamily="34" charset="-128"/>
              </a:rPr>
              <a:pPr>
                <a:buFont typeface="Wingdings" pitchFamily="2" charset="2"/>
                <a:buNone/>
              </a:pPr>
              <a:t>64</a:t>
            </a:fld>
            <a:endParaRPr lang="en-GB">
              <a:latin typeface="Times New Roman" pitchFamily="18" charset="0"/>
              <a:ea typeface="Arial Unicode MS" pitchFamily="34" charset="-128"/>
              <a:cs typeface="Arial Unicode MS" pitchFamily="34" charset="-128"/>
            </a:endParaRPr>
          </a:p>
        </p:txBody>
      </p:sp>
      <p:sp>
        <p:nvSpPr>
          <p:cNvPr id="123907" name="Rectangle 1"/>
          <p:cNvSpPr txBox="1">
            <a:spLocks noGrp="1" noRot="1" noChangeAspect="1" noChangeArrowheads="1" noTextEdit="1"/>
          </p:cNvSpPr>
          <p:nvPr>
            <p:ph type="sldImg"/>
          </p:nvPr>
        </p:nvSpPr>
        <p:spPr>
          <a:xfrm>
            <a:off x="533400" y="763588"/>
            <a:ext cx="6705600" cy="3771900"/>
          </a:xfrm>
          <a:solidFill>
            <a:srgbClr val="FFFFFF"/>
          </a:solidFill>
          <a:ln>
            <a:solidFill>
              <a:srgbClr val="000000"/>
            </a:solidFill>
            <a:miter lim="800000"/>
          </a:ln>
        </p:spPr>
      </p:sp>
      <p:sp>
        <p:nvSpPr>
          <p:cNvPr id="123908" name="Rectangle 2"/>
          <p:cNvSpPr txBox="1">
            <a:spLocks noGrp="1" noChangeArrowheads="1"/>
          </p:cNvSpPr>
          <p:nvPr>
            <p:ph type="body" idx="1"/>
          </p:nvPr>
        </p:nvSpPr>
        <p:spPr>
          <a:xfrm>
            <a:off x="777875" y="4776788"/>
            <a:ext cx="6218238" cy="4437062"/>
          </a:xfrm>
          <a:noFill/>
          <a:ln/>
        </p:spPr>
        <p:txBody>
          <a:bodyPr wrap="none" anchor="ctr"/>
          <a:lstStyle/>
          <a:p>
            <a:endParaRPr lang="en-US">
              <a:latin typeface="Times New Roman" pitchFamily="18" charset="0"/>
            </a:endParaRPr>
          </a:p>
        </p:txBody>
      </p:sp>
    </p:spTree>
    <p:extLst>
      <p:ext uri="{BB962C8B-B14F-4D97-AF65-F5344CB8AC3E}">
        <p14:creationId xmlns:p14="http://schemas.microsoft.com/office/powerpoint/2010/main" val="35053586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4930" name="Rectangle 6"/>
          <p:cNvSpPr>
            <a:spLocks noGrp="1" noChangeArrowheads="1"/>
          </p:cNvSpPr>
          <p:nvPr>
            <p:ph type="sldNum" sz="quarter"/>
          </p:nvPr>
        </p:nvSpPr>
        <p:spPr>
          <a:noFill/>
        </p:spPr>
        <p:txBody>
          <a:bodyPr/>
          <a:lstStyle/>
          <a:p>
            <a:pPr>
              <a:buFont typeface="Wingdings" pitchFamily="2" charset="2"/>
              <a:buNone/>
            </a:pPr>
            <a:fld id="{78497630-B004-4924-97B7-B43BA23C5FAC}" type="slidenum">
              <a:rPr lang="en-GB">
                <a:latin typeface="Times New Roman" pitchFamily="18" charset="0"/>
                <a:ea typeface="Arial Unicode MS" pitchFamily="34" charset="-128"/>
                <a:cs typeface="Arial Unicode MS" pitchFamily="34" charset="-128"/>
              </a:rPr>
              <a:pPr>
                <a:buFont typeface="Wingdings" pitchFamily="2" charset="2"/>
                <a:buNone/>
              </a:pPr>
              <a:t>65</a:t>
            </a:fld>
            <a:endParaRPr lang="en-GB">
              <a:latin typeface="Times New Roman" pitchFamily="18" charset="0"/>
              <a:ea typeface="Arial Unicode MS" pitchFamily="34" charset="-128"/>
              <a:cs typeface="Arial Unicode MS" pitchFamily="34" charset="-128"/>
            </a:endParaRPr>
          </a:p>
        </p:txBody>
      </p:sp>
      <p:sp>
        <p:nvSpPr>
          <p:cNvPr id="124931" name="Rectangle 1"/>
          <p:cNvSpPr txBox="1">
            <a:spLocks noGrp="1" noRot="1" noChangeAspect="1" noChangeArrowheads="1" noTextEdit="1"/>
          </p:cNvSpPr>
          <p:nvPr>
            <p:ph type="sldImg"/>
          </p:nvPr>
        </p:nvSpPr>
        <p:spPr>
          <a:xfrm>
            <a:off x="533400" y="763588"/>
            <a:ext cx="6705600" cy="3771900"/>
          </a:xfrm>
          <a:solidFill>
            <a:srgbClr val="FFFFFF"/>
          </a:solidFill>
          <a:ln>
            <a:solidFill>
              <a:srgbClr val="000000"/>
            </a:solidFill>
            <a:miter lim="800000"/>
          </a:ln>
        </p:spPr>
      </p:sp>
      <p:sp>
        <p:nvSpPr>
          <p:cNvPr id="124932" name="Rectangle 2"/>
          <p:cNvSpPr txBox="1">
            <a:spLocks noGrp="1" noChangeArrowheads="1"/>
          </p:cNvSpPr>
          <p:nvPr>
            <p:ph type="body" idx="1"/>
          </p:nvPr>
        </p:nvSpPr>
        <p:spPr>
          <a:xfrm>
            <a:off x="777875" y="4776788"/>
            <a:ext cx="6218238" cy="4437062"/>
          </a:xfrm>
          <a:noFill/>
          <a:ln/>
        </p:spPr>
        <p:txBody>
          <a:bodyPr wrap="none" anchor="ctr"/>
          <a:lstStyle/>
          <a:p>
            <a:endParaRPr lang="en-US">
              <a:latin typeface="Times New Roman" pitchFamily="18" charset="0"/>
            </a:endParaRPr>
          </a:p>
        </p:txBody>
      </p:sp>
    </p:spTree>
    <p:extLst>
      <p:ext uri="{BB962C8B-B14F-4D97-AF65-F5344CB8AC3E}">
        <p14:creationId xmlns:p14="http://schemas.microsoft.com/office/powerpoint/2010/main" val="4010497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1104900" y="2292094"/>
            <a:ext cx="10096500" cy="2219691"/>
          </a:xfrm>
        </p:spPr>
        <p:txBody>
          <a:bodyPr anchor="ctr">
            <a:normAutofit/>
          </a:bodyPr>
          <a:lstStyle>
            <a:lvl1pPr algn="l">
              <a:defRPr sz="4400" cap="all" baseline="0"/>
            </a:lvl1pPr>
          </a:lstStyle>
          <a:p>
            <a:r>
              <a:rPr lang="en-US"/>
              <a:t>Click to edit Master title style</a:t>
            </a:r>
            <a:endParaRPr/>
          </a:p>
        </p:txBody>
      </p:sp>
      <p:sp>
        <p:nvSpPr>
          <p:cNvPr id="3" name="Subtitle 2"/>
          <p:cNvSpPr>
            <a:spLocks noGrp="1"/>
          </p:cNvSpPr>
          <p:nvPr>
            <p:ph type="subTitle" idx="1"/>
          </p:nvPr>
        </p:nvSpPr>
        <p:spPr>
          <a:xfrm>
            <a:off x="1104898" y="4511784"/>
            <a:ext cx="10096501"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4" name="Date Placeholder 3"/>
          <p:cNvSpPr>
            <a:spLocks noGrp="1"/>
          </p:cNvSpPr>
          <p:nvPr>
            <p:ph type="dt" sz="half" idx="10"/>
          </p:nvPr>
        </p:nvSpPr>
        <p:spPr/>
        <p:txBody>
          <a:bodyPr/>
          <a:lstStyle/>
          <a:p>
            <a:fld id="{402B9795-92DC-40DC-A1CA-9A4B349D7824}" type="datetimeFigureOut">
              <a:rPr lang="en-US"/>
              <a:t>8/30/2019</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pic>
        <p:nvPicPr>
          <p:cNvPr id="11" name="Picture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4445" y="0"/>
            <a:ext cx="1747524" cy="2292094"/>
          </a:xfrm>
          <a:prstGeom prst="rect">
            <a:avLst/>
          </a:prstGeom>
        </p:spPr>
      </p:pic>
    </p:spTree>
    <p:extLst>
      <p:ext uri="{BB962C8B-B14F-4D97-AF65-F5344CB8AC3E}">
        <p14:creationId xmlns:p14="http://schemas.microsoft.com/office/powerpoint/2010/main" val="165975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endParaRPr/>
          </a:p>
        </p:txBody>
      </p:sp>
      <p:sp>
        <p:nvSpPr>
          <p:cNvPr id="3" name="Picture Placeholder 2"/>
          <p:cNvSpPr>
            <a:spLocks noGrp="1"/>
          </p:cNvSpPr>
          <p:nvPr>
            <p:ph type="pic" idx="1"/>
          </p:nvPr>
        </p:nvSpPr>
        <p:spPr>
          <a:xfrm>
            <a:off x="4654671" y="1600199"/>
            <a:ext cx="6430912" cy="4572001"/>
          </a:xfrm>
        </p:spPr>
        <p:txBody>
          <a:bodyPr tIns="118872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104900" y="1600200"/>
            <a:ext cx="3396996"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02B9795-92DC-40DC-A1CA-9A4B349D7824}" type="datetimeFigureOut">
              <a:rPr lang="en-US"/>
              <a:t>8/30/2019</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76963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8/30/2019</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201207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72600" y="365125"/>
            <a:ext cx="1714500" cy="5811838"/>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104900" y="365125"/>
            <a:ext cx="8098896"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8/30/2019</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grpSp>
        <p:nvGrpSpPr>
          <p:cNvPr id="7" name="Group 6"/>
          <p:cNvGrpSpPr/>
          <p:nvPr/>
        </p:nvGrpSpPr>
        <p:grpSpPr>
          <a:xfrm rot="5400000">
            <a:off x="6514047" y="3228843"/>
            <a:ext cx="5632704" cy="84403"/>
            <a:chOff x="1073150" y="1219201"/>
            <a:chExt cx="10058400" cy="63125"/>
          </a:xfrm>
        </p:grpSpPr>
        <p:cxnSp>
          <p:nvCxnSpPr>
            <p:cNvPr id="8" name="Straight Connector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9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r>
              <a:rPr lang="en-US" dirty="0"/>
              <a:t>Aug-Sept 2016</a:t>
            </a:r>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r>
              <a:rPr lang="en-US" dirty="0"/>
              <a:t>UE15CS204  Web  TECHNOLOGY</a:t>
            </a:r>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570543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r>
              <a:rPr lang="en-US" dirty="0"/>
              <a:t>Aug-Sept 2016</a:t>
            </a:r>
          </a:p>
        </p:txBody>
      </p:sp>
      <p:sp>
        <p:nvSpPr>
          <p:cNvPr id="5" name="Footer Placeholder 4"/>
          <p:cNvSpPr>
            <a:spLocks noGrp="1"/>
          </p:cNvSpPr>
          <p:nvPr>
            <p:ph type="ftr" sz="quarter" idx="11"/>
          </p:nvPr>
        </p:nvSpPr>
        <p:spPr/>
        <p:txBody>
          <a:bodyPr/>
          <a:lstStyle/>
          <a:p>
            <a:r>
              <a:rPr lang="en-US" dirty="0"/>
              <a:t>UE15CS204 WEB TECHNOLOGY </a:t>
            </a:r>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182831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8/30/2019</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801509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640272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8/30/2019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507028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8/30/2019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871615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8/30/2019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70161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8/30/2019</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78687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8/30/2019</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083343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517663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716640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8/30/2019</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00313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grpSp>
        <p:nvGrpSpPr>
          <p:cNvPr id="13" name="Group 12"/>
          <p:cNvGrpSpPr/>
          <p:nvPr/>
        </p:nvGrpSpPr>
        <p:grpSpPr>
          <a:xfrm rot="10800000">
            <a:off x="0" y="5645510"/>
            <a:ext cx="12192000" cy="63125"/>
            <a:chOff x="507492" y="1501519"/>
            <a:chExt cx="8129016" cy="63125"/>
          </a:xfrm>
        </p:grpSpPr>
        <p:cxnSp>
          <p:nvCxnSpPr>
            <p:cNvPr id="17" name="Straight Connector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0" y="1143000"/>
            <a:ext cx="12192000" cy="63125"/>
            <a:chOff x="507492" y="1501519"/>
            <a:chExt cx="8129016" cy="63125"/>
          </a:xfrm>
        </p:grpSpPr>
        <p:cxnSp>
          <p:nvCxnSpPr>
            <p:cNvPr id="15" name="Straight Connector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1104900" y="2292094"/>
            <a:ext cx="5734050" cy="2219691"/>
          </a:xfrm>
        </p:spPr>
        <p:txBody>
          <a:bodyPr anchor="ctr">
            <a:normAutofit/>
          </a:bodyPr>
          <a:lstStyle>
            <a:lvl1pPr algn="l">
              <a:defRPr sz="4400" cap="all" baseline="0"/>
            </a:lvl1pPr>
          </a:lstStyle>
          <a:p>
            <a:r>
              <a:rPr lang="en-US"/>
              <a:t>Click to edit Master title style</a:t>
            </a:r>
            <a:endParaRPr/>
          </a:p>
        </p:txBody>
      </p:sp>
      <p:sp>
        <p:nvSpPr>
          <p:cNvPr id="3" name="Subtitle 2"/>
          <p:cNvSpPr>
            <a:spLocks noGrp="1"/>
          </p:cNvSpPr>
          <p:nvPr>
            <p:ph type="subTitle" idx="1"/>
          </p:nvPr>
        </p:nvSpPr>
        <p:spPr>
          <a:xfrm>
            <a:off x="1104900" y="4511784"/>
            <a:ext cx="5734050"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pic>
        <p:nvPicPr>
          <p:cNvPr id="10" name="Picture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5880" y="0"/>
            <a:ext cx="1747524" cy="2292094"/>
          </a:xfrm>
          <a:prstGeom prst="rect">
            <a:avLst/>
          </a:prstGeom>
        </p:spPr>
      </p:pic>
      <p:sp>
        <p:nvSpPr>
          <p:cNvPr id="11" name="Picture Placeholder 10"/>
          <p:cNvSpPr>
            <a:spLocks noGrp="1"/>
          </p:cNvSpPr>
          <p:nvPr>
            <p:ph type="pic" sz="quarter" idx="13"/>
          </p:nvPr>
        </p:nvSpPr>
        <p:spPr>
          <a:xfrm>
            <a:off x="6981063" y="1310656"/>
            <a:ext cx="5210937" cy="4208604"/>
          </a:xfrm>
          <a:solidFill>
            <a:schemeClr val="tx1">
              <a:lumMod val="20000"/>
              <a:lumOff val="80000"/>
            </a:schemeClr>
          </a:solidFill>
        </p:spPr>
        <p:txBody>
          <a:bodyPr tIns="1005840"/>
          <a:lstStyle>
            <a:lvl1pPr marL="0" indent="0" algn="ctr">
              <a:buNone/>
              <a:defRPr/>
            </a:lvl1pPr>
          </a:lstStyle>
          <a:p>
            <a:r>
              <a:rPr lang="en-US"/>
              <a:t>Click icon to add picture</a:t>
            </a:r>
            <a:endParaRPr/>
          </a:p>
        </p:txBody>
      </p:sp>
      <p:sp>
        <p:nvSpPr>
          <p:cNvPr id="19" name="Instructional Text"/>
          <p:cNvSpPr/>
          <p:nvPr/>
        </p:nvSpPr>
        <p:spPr>
          <a:xfrm>
            <a:off x="12344400" y="0"/>
            <a:ext cx="1295400" cy="68580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sz="1200" b="1" i="1">
                <a:latin typeface="Arial" pitchFamily="34" charset="0"/>
                <a:cs typeface="Arial" pitchFamily="34" charset="0"/>
              </a:rPr>
              <a:t>NOTE:</a:t>
            </a:r>
          </a:p>
          <a:p>
            <a:r>
              <a:rPr sz="1200" i="1">
                <a:latin typeface="Arial" pitchFamily="34" charset="0"/>
                <a:cs typeface="Arial" pitchFamily="34" charset="0"/>
              </a:rPr>
              <a:t>To change the  image on this slide, select the picture and delete it. Then click the Pictures icon in the placeholder to insert your own image.</a:t>
            </a:r>
          </a:p>
        </p:txBody>
      </p:sp>
    </p:spTree>
    <p:extLst>
      <p:ext uri="{BB962C8B-B14F-4D97-AF65-F5344CB8AC3E}">
        <p14:creationId xmlns:p14="http://schemas.microsoft.com/office/powerpoint/2010/main" val="267394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2514600"/>
            <a:ext cx="12192000" cy="3194035"/>
            <a:chOff x="647402" y="2514600"/>
            <a:chExt cx="10838688" cy="3194035"/>
          </a:xfrm>
        </p:grpSpPr>
        <p:grpSp>
          <p:nvGrpSpPr>
            <p:cNvPr id="9" name="Group 8"/>
            <p:cNvGrpSpPr/>
            <p:nvPr/>
          </p:nvGrpSpPr>
          <p:grpSpPr>
            <a:xfrm>
              <a:off x="647402" y="2514600"/>
              <a:ext cx="10838688" cy="63125"/>
              <a:chOff x="507492" y="1501519"/>
              <a:chExt cx="8129016" cy="63125"/>
            </a:xfrm>
          </p:grpSpPr>
          <p:cxnSp>
            <p:nvCxnSpPr>
              <p:cNvPr id="14" name="Straight Connector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1" name="Group 10"/>
            <p:cNvGrpSpPr/>
            <p:nvPr/>
          </p:nvGrpSpPr>
          <p:grpSpPr>
            <a:xfrm rot="10800000">
              <a:off x="647402" y="5645510"/>
              <a:ext cx="10838688" cy="63125"/>
              <a:chOff x="507492" y="1501519"/>
              <a:chExt cx="8129016" cy="63125"/>
            </a:xfrm>
          </p:grpSpPr>
          <p:cxnSp>
            <p:nvCxnSpPr>
              <p:cNvPr id="12" name="Straight Connector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104899" y="2971806"/>
            <a:ext cx="10071099" cy="1684150"/>
          </a:xfrm>
        </p:spPr>
        <p:txBody>
          <a:bodyPr anchor="ctr">
            <a:normAutofit/>
          </a:bodyPr>
          <a:lstStyle>
            <a:lvl1pPr>
              <a:defRPr sz="4400" cap="all"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1104899" y="4655956"/>
            <a:ext cx="10071099" cy="509750"/>
          </a:xfrm>
        </p:spPr>
        <p:txBody>
          <a:bodyPr>
            <a:normAutofit/>
          </a:bodyPr>
          <a:lstStyle>
            <a:lvl1pPr marL="0" indent="0">
              <a:spcBef>
                <a:spcPts val="0"/>
              </a:spcBef>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02B9795-92DC-40DC-A1CA-9A4B349D7824}" type="datetimeFigureOut">
              <a:rPr lang="en-US"/>
              <a:t>8/30/2019</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pic>
        <p:nvPicPr>
          <p:cNvPr id="7" name="Picture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5880" y="0"/>
            <a:ext cx="1783188" cy="2971806"/>
          </a:xfrm>
          <a:prstGeom prst="rect">
            <a:avLst/>
          </a:prstGeom>
        </p:spPr>
      </p:pic>
    </p:spTree>
    <p:extLst>
      <p:ext uri="{BB962C8B-B14F-4D97-AF65-F5344CB8AC3E}">
        <p14:creationId xmlns:p14="http://schemas.microsoft.com/office/powerpoint/2010/main" val="360267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104900" y="1600200"/>
            <a:ext cx="4914900" cy="4571999"/>
          </a:xfrm>
        </p:spPr>
        <p:txBody>
          <a:bodyPr/>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172200" y="1600200"/>
            <a:ext cx="4914900" cy="4571999"/>
          </a:xfrm>
        </p:spPr>
        <p:txBody>
          <a:bodyPr/>
          <a:lstStyle>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402B9795-92DC-40DC-A1CA-9A4B349D7824}" type="datetimeFigureOut">
              <a:rPr lang="en-US"/>
              <a:t>8/30/2019</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52779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10490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4900" y="2424112"/>
            <a:ext cx="4919472" cy="37480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16611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66110" y="2424112"/>
            <a:ext cx="4919472" cy="37480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402B9795-92DC-40DC-A1CA-9A4B349D7824}" type="datetimeFigureOut">
              <a:rPr lang="en-US"/>
              <a:t>8/30/2019</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97101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402B9795-92DC-40DC-A1CA-9A4B349D7824}" type="datetimeFigureOut">
              <a:rPr lang="en-US"/>
              <a:t>8/30/2019</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175811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2B9795-92DC-40DC-A1CA-9A4B349D7824}" type="datetimeFigureOut">
              <a:rPr lang="en-US"/>
              <a:t>8/30/2019</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024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endParaRPr/>
          </a:p>
        </p:txBody>
      </p:sp>
      <p:sp>
        <p:nvSpPr>
          <p:cNvPr id="3" name="Content Placeholder 2"/>
          <p:cNvSpPr>
            <a:spLocks noGrp="1"/>
          </p:cNvSpPr>
          <p:nvPr>
            <p:ph idx="1"/>
          </p:nvPr>
        </p:nvSpPr>
        <p:spPr>
          <a:xfrm>
            <a:off x="5641848" y="1600199"/>
            <a:ext cx="5445252" cy="4572001"/>
          </a:xfrm>
        </p:spPr>
        <p:txBody>
          <a:bodyPr>
            <a:normAutofit/>
          </a:bodyPr>
          <a:lstStyle>
            <a:lvl1pPr>
              <a:defRPr sz="2000"/>
            </a:lvl1pPr>
            <a:lvl2pPr>
              <a:defRPr sz="16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1104900" y="1600200"/>
            <a:ext cx="4384548"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02B9795-92DC-40DC-A1CA-9A4B349D7824}" type="datetimeFigureOut">
              <a:rPr lang="en-US"/>
              <a:t>8/30/2019</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76976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4900" y="76200"/>
            <a:ext cx="9980682" cy="1096962"/>
          </a:xfrm>
          <a:prstGeom prst="rect">
            <a:avLst/>
          </a:prstGeom>
        </p:spPr>
        <p:txBody>
          <a:bodyPr vert="horz" lIns="0" tIns="45720" rIns="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104899" y="6356351"/>
            <a:ext cx="1829559" cy="365125"/>
          </a:xfrm>
          <a:prstGeom prst="rect">
            <a:avLst/>
          </a:prstGeom>
        </p:spPr>
        <p:txBody>
          <a:bodyPr vert="horz" lIns="0" tIns="45720" rIns="0" bIns="45720" rtlCol="0" anchor="ctr"/>
          <a:lstStyle>
            <a:lvl1pPr algn="l">
              <a:defRPr sz="1200">
                <a:solidFill>
                  <a:schemeClr val="tx1">
                    <a:lumMod val="60000"/>
                    <a:lumOff val="40000"/>
                  </a:schemeClr>
                </a:solidFill>
              </a:defRPr>
            </a:lvl1pPr>
          </a:lstStyle>
          <a:p>
            <a:fld id="{402B9795-92DC-40DC-A1CA-9A4B349D7824}" type="datetimeFigureOut">
              <a:rPr lang="en-US"/>
              <a:pPr/>
              <a:t>8/30/2019</a:t>
            </a:fld>
            <a:endParaRPr/>
          </a:p>
        </p:txBody>
      </p:sp>
      <p:sp>
        <p:nvSpPr>
          <p:cNvPr id="5" name="Footer Placeholder 4"/>
          <p:cNvSpPr>
            <a:spLocks noGrp="1"/>
          </p:cNvSpPr>
          <p:nvPr>
            <p:ph type="ftr" sz="quarter" idx="3"/>
          </p:nvPr>
        </p:nvSpPr>
        <p:spPr>
          <a:xfrm>
            <a:off x="2934459" y="6356350"/>
            <a:ext cx="6323082" cy="365126"/>
          </a:xfrm>
          <a:prstGeom prst="rect">
            <a:avLst/>
          </a:prstGeom>
        </p:spPr>
        <p:txBody>
          <a:bodyPr vert="horz" lIns="0" tIns="45720" rIns="0" bIns="45720" rtlCol="0" anchor="ctr"/>
          <a:lstStyle>
            <a:lvl1pPr algn="ctr">
              <a:defRPr sz="1200">
                <a:solidFill>
                  <a:schemeClr val="tx1">
                    <a:lumMod val="60000"/>
                    <a:lumOff val="40000"/>
                  </a:schemeClr>
                </a:solidFill>
              </a:defRPr>
            </a:lvl1pPr>
          </a:lstStyle>
          <a:p>
            <a:endParaRPr/>
          </a:p>
        </p:txBody>
      </p:sp>
      <p:sp>
        <p:nvSpPr>
          <p:cNvPr id="6" name="Slide Number Placeholder 5"/>
          <p:cNvSpPr>
            <a:spLocks noGrp="1"/>
          </p:cNvSpPr>
          <p:nvPr>
            <p:ph type="sldNum" sz="quarter" idx="4"/>
          </p:nvPr>
        </p:nvSpPr>
        <p:spPr>
          <a:xfrm>
            <a:off x="9256782" y="6356351"/>
            <a:ext cx="1828800" cy="365125"/>
          </a:xfrm>
          <a:prstGeom prst="rect">
            <a:avLst/>
          </a:prstGeom>
        </p:spPr>
        <p:txBody>
          <a:bodyPr vert="horz" lIns="0" tIns="45720" rIns="0" bIns="45720" rtlCol="0" anchor="ctr"/>
          <a:lstStyle>
            <a:lvl1pPr algn="r">
              <a:defRPr sz="1200">
                <a:solidFill>
                  <a:schemeClr val="tx1">
                    <a:lumMod val="60000"/>
                    <a:lumOff val="40000"/>
                  </a:schemeClr>
                </a:solidFill>
              </a:defRPr>
            </a:lvl1pPr>
          </a:lstStyle>
          <a:p>
            <a:fld id="{0FF54DE5-C571-48E8-A5BC-B369434E2F44}" type="slidenum">
              <a:rPr/>
              <a:pPr/>
              <a:t>‹#›</a:t>
            </a:fld>
            <a:endParaRPr/>
          </a:p>
        </p:txBody>
      </p:sp>
      <p:grpSp>
        <p:nvGrpSpPr>
          <p:cNvPr id="15" name="Group 14"/>
          <p:cNvGrpSpPr/>
          <p:nvPr/>
        </p:nvGrpSpPr>
        <p:grpSpPr>
          <a:xfrm>
            <a:off x="1103376" y="1219201"/>
            <a:ext cx="9985248" cy="84403"/>
            <a:chOff x="1073150" y="1219201"/>
            <a:chExt cx="10058400" cy="63125"/>
          </a:xfrm>
        </p:grpSpPr>
        <p:cxnSp>
          <p:nvCxnSpPr>
            <p:cNvPr id="13" name="Straight Connector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6251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r>
              <a:rPr lang="en-US" dirty="0"/>
              <a:t>August 2016</a:t>
            </a:r>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r>
              <a:rPr lang="en-US" dirty="0"/>
              <a:t>UE!%CS204 WEB TECHNOLOGY                                                                         PES UNIVERSITY</a:t>
            </a:r>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71246154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3" Type="http://schemas.openxmlformats.org/officeDocument/2006/relationships/hyperlink" Target="http://www.mozilla.org/rhino/" TargetMode="External"/><Relationship Id="rId2" Type="http://schemas.openxmlformats.org/officeDocument/2006/relationships/hyperlink" Target="http://java.sun.com/javase/6/docs/technotes/guides/scripting/index.html" TargetMode="External"/><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3" Type="http://schemas.openxmlformats.org/officeDocument/2006/relationships/hyperlink" Target="http://dojotoolkit.org/" TargetMode="External"/><Relationship Id="rId2" Type="http://schemas.openxmlformats.org/officeDocument/2006/relationships/hyperlink" Target="http://www.protopage.com/" TargetMode="External"/><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blog.catchpoint.com/2014/07/01/dns-lookup-domain-name-ip-address/"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6.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4.xml"/><Relationship Id="rId1" Type="http://schemas.openxmlformats.org/officeDocument/2006/relationships/vmlDrawing" Target="../drawings/vmlDrawing1.vml"/><Relationship Id="rId4" Type="http://schemas.openxmlformats.org/officeDocument/2006/relationships/image" Target="../media/image22.emf"/></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4.xml"/><Relationship Id="rId1" Type="http://schemas.openxmlformats.org/officeDocument/2006/relationships/vmlDrawing" Target="../drawings/vmlDrawing2.vml"/><Relationship Id="rId4" Type="http://schemas.openxmlformats.org/officeDocument/2006/relationships/image" Target="../media/image23.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4.xml"/><Relationship Id="rId1" Type="http://schemas.openxmlformats.org/officeDocument/2006/relationships/vmlDrawing" Target="../drawings/vmlDrawing3.vml"/><Relationship Id="rId6" Type="http://schemas.openxmlformats.org/officeDocument/2006/relationships/image" Target="../media/image25.emf"/><Relationship Id="rId5" Type="http://schemas.openxmlformats.org/officeDocument/2006/relationships/oleObject" Target="../embeddings/oleObject4.bin"/><Relationship Id="rId4" Type="http://schemas.openxmlformats.org/officeDocument/2006/relationships/image" Target="../media/image24.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4.xml"/><Relationship Id="rId1" Type="http://schemas.openxmlformats.org/officeDocument/2006/relationships/vmlDrawing" Target="../drawings/vmlDrawing4.vml"/><Relationship Id="rId4" Type="http://schemas.openxmlformats.org/officeDocument/2006/relationships/image" Target="../media/image31.w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4.xml"/><Relationship Id="rId1" Type="http://schemas.openxmlformats.org/officeDocument/2006/relationships/vmlDrawing" Target="../drawings/vmlDrawing5.vml"/><Relationship Id="rId4" Type="http://schemas.openxmlformats.org/officeDocument/2006/relationships/image" Target="../media/image32.e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4.xml"/><Relationship Id="rId1" Type="http://schemas.openxmlformats.org/officeDocument/2006/relationships/vmlDrawing" Target="../drawings/vmlDrawing6.vml"/><Relationship Id="rId4" Type="http://schemas.openxmlformats.org/officeDocument/2006/relationships/image" Target="../media/image33.w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14.xml"/><Relationship Id="rId1" Type="http://schemas.openxmlformats.org/officeDocument/2006/relationships/vmlDrawing" Target="../drawings/vmlDrawing7.vml"/><Relationship Id="rId6" Type="http://schemas.openxmlformats.org/officeDocument/2006/relationships/image" Target="../media/image35.wmf"/><Relationship Id="rId5" Type="http://schemas.openxmlformats.org/officeDocument/2006/relationships/oleObject" Target="../embeddings/oleObject9.bin"/><Relationship Id="rId4" Type="http://schemas.openxmlformats.org/officeDocument/2006/relationships/image" Target="../media/image34.w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4.xml"/><Relationship Id="rId1" Type="http://schemas.openxmlformats.org/officeDocument/2006/relationships/vmlDrawing" Target="../drawings/vmlDrawing8.vml"/><Relationship Id="rId4" Type="http://schemas.openxmlformats.org/officeDocument/2006/relationships/image" Target="../media/image37.w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hyperlink" Target="https://medium.com/@fulldive/a-brief-history-of-browsers-57669527c0cf"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43.jpeg"/><Relationship Id="rId4" Type="http://schemas.openxmlformats.org/officeDocument/2006/relationships/image" Target="../media/image42.jpe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hyperlink" Target="http://www.donmouth.co.uk/web_design/browsermuseum/browsermuseum.html" TargetMode="External"/><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hyperlink" Target="http://www.donmouth.co.uk/web_design/browsermuseum/browsermuseum.html"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2.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569843" y="2292094"/>
            <a:ext cx="6269107" cy="2219691"/>
          </a:xfrm>
        </p:spPr>
        <p:txBody>
          <a:bodyPr anchor="ctr"/>
          <a:lstStyle/>
          <a:p>
            <a:r>
              <a:rPr lang="en-US"/>
              <a:t>WEB TECHNOLOGIES </a:t>
            </a:r>
            <a:r>
              <a:rPr lang="en-US" dirty="0"/>
              <a:t>1</a:t>
            </a:r>
          </a:p>
        </p:txBody>
      </p:sp>
      <p:sp>
        <p:nvSpPr>
          <p:cNvPr id="7" name="Subtitle 6"/>
          <p:cNvSpPr>
            <a:spLocks noGrp="1"/>
          </p:cNvSpPr>
          <p:nvPr>
            <p:ph type="subTitle" idx="1"/>
          </p:nvPr>
        </p:nvSpPr>
        <p:spPr>
          <a:xfrm>
            <a:off x="569843" y="4034002"/>
            <a:ext cx="5734050" cy="955565"/>
          </a:xfrm>
        </p:spPr>
        <p:txBody>
          <a:bodyPr/>
          <a:lstStyle/>
          <a:p>
            <a:r>
              <a:rPr lang="en-US" dirty="0"/>
              <a:t>UE18CS204</a:t>
            </a:r>
          </a:p>
        </p:txBody>
      </p:sp>
      <p:pic>
        <p:nvPicPr>
          <p:cNvPr id="4" name="Picture Placeholder 3" descr="Open book on table, blurred shelves of books in background" title="Sample Picture"/>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8890" r="8890"/>
          <a:stretch>
            <a:fillRect/>
          </a:stretch>
        </p:blipFill>
        <p:spPr/>
      </p:pic>
    </p:spTree>
    <p:extLst>
      <p:ext uri="{BB962C8B-B14F-4D97-AF65-F5344CB8AC3E}">
        <p14:creationId xmlns:p14="http://schemas.microsoft.com/office/powerpoint/2010/main" val="165213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URLs</a:t>
            </a:r>
          </a:p>
        </p:txBody>
      </p:sp>
      <p:sp>
        <p:nvSpPr>
          <p:cNvPr id="5" name="Content Placeholder 4"/>
          <p:cNvSpPr>
            <a:spLocks noGrp="1"/>
          </p:cNvSpPr>
          <p:nvPr>
            <p:ph idx="1"/>
          </p:nvPr>
        </p:nvSpPr>
        <p:spPr/>
        <p:txBody>
          <a:bodyPr/>
          <a:lstStyle/>
          <a:p>
            <a:pPr>
              <a:lnSpc>
                <a:spcPct val="130000"/>
              </a:lnSpc>
              <a:spcBef>
                <a:spcPct val="20000"/>
              </a:spcBef>
              <a:buSzTx/>
            </a:pPr>
            <a:r>
              <a:rPr lang="en-US" altLang="en-US" dirty="0"/>
              <a:t>General form:</a:t>
            </a:r>
          </a:p>
          <a:p>
            <a:pPr lvl="1">
              <a:lnSpc>
                <a:spcPct val="130000"/>
              </a:lnSpc>
              <a:spcBef>
                <a:spcPct val="20000"/>
              </a:spcBef>
              <a:buSzTx/>
              <a:buFontTx/>
              <a:buNone/>
            </a:pPr>
            <a:r>
              <a:rPr lang="en-US" altLang="en-US" dirty="0" err="1"/>
              <a:t>scheme:object-address</a:t>
            </a:r>
            <a:endParaRPr lang="en-US" altLang="en-US" dirty="0"/>
          </a:p>
          <a:p>
            <a:pPr lvl="1">
              <a:lnSpc>
                <a:spcPct val="130000"/>
              </a:lnSpc>
              <a:spcBef>
                <a:spcPct val="20000"/>
              </a:spcBef>
              <a:buSzTx/>
            </a:pPr>
            <a:r>
              <a:rPr lang="en-US" altLang="en-US" dirty="0"/>
              <a:t>The scheme is often a communications protocol, such as telnet or ftp</a:t>
            </a:r>
          </a:p>
          <a:p>
            <a:pPr>
              <a:lnSpc>
                <a:spcPct val="130000"/>
              </a:lnSpc>
              <a:spcBef>
                <a:spcPct val="20000"/>
              </a:spcBef>
              <a:buSzTx/>
            </a:pPr>
            <a:r>
              <a:rPr lang="en-US" altLang="en-US" dirty="0"/>
              <a:t>For the http protocol, the object-address is: </a:t>
            </a:r>
            <a:r>
              <a:rPr lang="en-US" altLang="en-US" b="1" dirty="0"/>
              <a:t>fully qualified domain name/doc path</a:t>
            </a:r>
          </a:p>
          <a:p>
            <a:pPr>
              <a:lnSpc>
                <a:spcPct val="130000"/>
              </a:lnSpc>
              <a:spcBef>
                <a:spcPct val="20000"/>
              </a:spcBef>
              <a:buSzTx/>
            </a:pPr>
            <a:endParaRPr lang="en-US" altLang="en-US" dirty="0"/>
          </a:p>
          <a:p>
            <a:endParaRPr lang="en-IN" dirty="0"/>
          </a:p>
        </p:txBody>
      </p:sp>
    </p:spTree>
    <p:extLst>
      <p:ext uri="{BB962C8B-B14F-4D97-AF65-F5344CB8AC3E}">
        <p14:creationId xmlns:p14="http://schemas.microsoft.com/office/powerpoint/2010/main" val="3347558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REFERENCE MATERIAL</a:t>
            </a:r>
          </a:p>
        </p:txBody>
      </p:sp>
      <p:sp>
        <p:nvSpPr>
          <p:cNvPr id="3" name="Content Placeholder 2"/>
          <p:cNvSpPr>
            <a:spLocks noGrp="1"/>
          </p:cNvSpPr>
          <p:nvPr>
            <p:ph idx="1"/>
          </p:nvPr>
        </p:nvSpPr>
        <p:spPr/>
        <p:txBody>
          <a:bodyPr>
            <a:normAutofit/>
          </a:bodyPr>
          <a:lstStyle/>
          <a:p>
            <a:pPr lvl="0"/>
            <a:r>
              <a:rPr lang="en-US" sz="2000" dirty="0"/>
              <a:t>Robert W. Sebesta (2015), </a:t>
            </a:r>
            <a:r>
              <a:rPr lang="en-US" sz="2000" i="1" dirty="0"/>
              <a:t>Programming The World Wide Web</a:t>
            </a:r>
            <a:r>
              <a:rPr lang="en-US" sz="2000" dirty="0"/>
              <a:t>, Eighth Edition, Pearson</a:t>
            </a:r>
            <a:endParaRPr lang="en-IN" sz="2000" dirty="0"/>
          </a:p>
          <a:p>
            <a:pPr lvl="2"/>
            <a:r>
              <a:rPr lang="en-IN" sz="2400" dirty="0"/>
              <a:t>Chapter 4</a:t>
            </a:r>
          </a:p>
        </p:txBody>
      </p:sp>
    </p:spTree>
    <p:extLst>
      <p:ext uri="{BB962C8B-B14F-4D97-AF65-F5344CB8AC3E}">
        <p14:creationId xmlns:p14="http://schemas.microsoft.com/office/powerpoint/2010/main" val="424865348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IN"/>
          </a:p>
        </p:txBody>
      </p:sp>
      <p:sp>
        <p:nvSpPr>
          <p:cNvPr id="5" name="Content Placeholder 4"/>
          <p:cNvSpPr>
            <a:spLocks noGrp="1"/>
          </p:cNvSpPr>
          <p:nvPr>
            <p:ph idx="1"/>
          </p:nvPr>
        </p:nvSpPr>
        <p:spPr/>
        <p:txBody>
          <a:bodyPr>
            <a:normAutofit/>
          </a:bodyPr>
          <a:lstStyle/>
          <a:p>
            <a:pPr marL="0" indent="0">
              <a:buNone/>
            </a:pPr>
            <a:r>
              <a:rPr lang="en-IN" sz="5400" dirty="0"/>
              <a:t>             INTRODUCTION</a:t>
            </a:r>
          </a:p>
        </p:txBody>
      </p:sp>
      <p:sp>
        <p:nvSpPr>
          <p:cNvPr id="6" name="Text Placeholder 5"/>
          <p:cNvSpPr>
            <a:spLocks noGrp="1"/>
          </p:cNvSpPr>
          <p:nvPr>
            <p:ph type="body" sz="half" idx="2"/>
          </p:nvPr>
        </p:nvSpPr>
        <p:spPr/>
        <p:txBody>
          <a:bodyPr/>
          <a:lstStyle/>
          <a:p>
            <a:endParaRPr lang="en-IN"/>
          </a:p>
        </p:txBody>
      </p:sp>
    </p:spTree>
    <p:extLst>
      <p:ext uri="{BB962C8B-B14F-4D97-AF65-F5344CB8AC3E}">
        <p14:creationId xmlns:p14="http://schemas.microsoft.com/office/powerpoint/2010/main" val="272346327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p:txBody>
          <a:bodyPr/>
          <a:lstStyle/>
          <a:p>
            <a:r>
              <a:rPr lang="en-US" altLang="en-US" sz="3200" dirty="0"/>
              <a:t> JavaScript Components</a:t>
            </a:r>
          </a:p>
        </p:txBody>
      </p:sp>
      <p:sp>
        <p:nvSpPr>
          <p:cNvPr id="209923" name="Rectangle 3"/>
          <p:cNvSpPr>
            <a:spLocks noGrp="1" noChangeArrowheads="1"/>
          </p:cNvSpPr>
          <p:nvPr>
            <p:ph idx="1"/>
          </p:nvPr>
        </p:nvSpPr>
        <p:spPr/>
        <p:txBody>
          <a:bodyPr/>
          <a:lstStyle/>
          <a:p>
            <a:r>
              <a:rPr lang="en-US" altLang="en-US"/>
              <a:t>Core</a:t>
            </a:r>
          </a:p>
          <a:p>
            <a:pPr lvl="1"/>
            <a:r>
              <a:rPr lang="en-US" altLang="en-US"/>
              <a:t>The heart of the language</a:t>
            </a:r>
          </a:p>
          <a:p>
            <a:r>
              <a:rPr lang="en-US" altLang="en-US"/>
              <a:t>Client-side</a:t>
            </a:r>
          </a:p>
          <a:p>
            <a:pPr lvl="1"/>
            <a:r>
              <a:rPr lang="en-US" altLang="en-US"/>
              <a:t>Library of objects supporting browser control and user interaction</a:t>
            </a:r>
          </a:p>
          <a:p>
            <a:r>
              <a:rPr lang="en-US" altLang="en-US"/>
              <a:t>Server-side</a:t>
            </a:r>
          </a:p>
          <a:p>
            <a:pPr lvl="1"/>
            <a:r>
              <a:rPr lang="en-US" altLang="en-US"/>
              <a:t>Library of objects that support use in web servers</a:t>
            </a:r>
          </a:p>
          <a:p>
            <a:r>
              <a:rPr lang="en-US" altLang="en-US"/>
              <a:t>Text focuses on Client-side</a:t>
            </a:r>
          </a:p>
        </p:txBody>
      </p:sp>
    </p:spTree>
    <p:extLst>
      <p:ext uri="{BB962C8B-B14F-4D97-AF65-F5344CB8AC3E}">
        <p14:creationId xmlns:p14="http://schemas.microsoft.com/office/powerpoint/2010/main" val="40039330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p:txBody>
          <a:bodyPr/>
          <a:lstStyle/>
          <a:p>
            <a:pPr>
              <a:spcBef>
                <a:spcPct val="20000"/>
              </a:spcBef>
            </a:pPr>
            <a:r>
              <a:rPr lang="en-US" altLang="en-US" sz="3200" dirty="0"/>
              <a:t> Java and JavaScript</a:t>
            </a:r>
          </a:p>
        </p:txBody>
      </p:sp>
      <p:sp>
        <p:nvSpPr>
          <p:cNvPr id="166915" name="Rectangle 3"/>
          <p:cNvSpPr>
            <a:spLocks noGrp="1" noChangeArrowheads="1"/>
          </p:cNvSpPr>
          <p:nvPr>
            <p:ph idx="1"/>
          </p:nvPr>
        </p:nvSpPr>
        <p:spPr/>
        <p:txBody>
          <a:bodyPr/>
          <a:lstStyle/>
          <a:p>
            <a:pPr>
              <a:spcBef>
                <a:spcPct val="20000"/>
              </a:spcBef>
            </a:pPr>
            <a:r>
              <a:rPr lang="en-US" altLang="en-US"/>
              <a:t>Differences</a:t>
            </a:r>
          </a:p>
          <a:p>
            <a:pPr lvl="1">
              <a:spcBef>
                <a:spcPct val="20000"/>
              </a:spcBef>
            </a:pPr>
            <a:r>
              <a:rPr lang="en-US" altLang="en-US"/>
              <a:t>JavaScript has a different object model from Java</a:t>
            </a:r>
          </a:p>
          <a:p>
            <a:pPr lvl="1">
              <a:spcBef>
                <a:spcPct val="20000"/>
              </a:spcBef>
            </a:pPr>
            <a:r>
              <a:rPr lang="en-US" altLang="en-US"/>
              <a:t>JavaScript is not strongly typed</a:t>
            </a:r>
          </a:p>
          <a:p>
            <a:pPr>
              <a:spcBef>
                <a:spcPct val="20000"/>
              </a:spcBef>
            </a:pPr>
            <a:r>
              <a:rPr lang="en-US" altLang="en-US"/>
              <a:t>Java 1.6 has support for scripting </a:t>
            </a:r>
          </a:p>
          <a:p>
            <a:pPr lvl="1">
              <a:spcBef>
                <a:spcPct val="20000"/>
              </a:spcBef>
            </a:pPr>
            <a:r>
              <a:rPr lang="en-US" altLang="en-US">
                <a:hlinkClick r:id="rId2"/>
              </a:rPr>
              <a:t>http://java.sun.com/javase/6/docs/technotes/guides/scripting/index.html</a:t>
            </a:r>
            <a:endParaRPr lang="en-US" altLang="en-US"/>
          </a:p>
          <a:p>
            <a:pPr>
              <a:spcBef>
                <a:spcPct val="20000"/>
              </a:spcBef>
            </a:pPr>
            <a:r>
              <a:rPr lang="en-US" altLang="en-US"/>
              <a:t>Mozilla Rhino is an implementation of JavaScript in Java</a:t>
            </a:r>
          </a:p>
          <a:p>
            <a:pPr lvl="1">
              <a:spcBef>
                <a:spcPct val="20000"/>
              </a:spcBef>
            </a:pPr>
            <a:r>
              <a:rPr lang="en-US" altLang="en-US">
                <a:hlinkClick r:id="rId3"/>
              </a:rPr>
              <a:t>http://www.mozilla.org/rhino/</a:t>
            </a:r>
            <a:r>
              <a:rPr lang="en-US" altLang="en-US"/>
              <a:t> </a:t>
            </a:r>
          </a:p>
        </p:txBody>
      </p:sp>
    </p:spTree>
    <p:extLst>
      <p:ext uri="{BB962C8B-B14F-4D97-AF65-F5344CB8AC3E}">
        <p14:creationId xmlns:p14="http://schemas.microsoft.com/office/powerpoint/2010/main" val="33120338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p:txBody>
          <a:bodyPr/>
          <a:lstStyle/>
          <a:p>
            <a:pPr>
              <a:spcBef>
                <a:spcPct val="20000"/>
              </a:spcBef>
            </a:pPr>
            <a:r>
              <a:rPr lang="en-US" altLang="en-US" sz="3200" dirty="0"/>
              <a:t> Uses of JavaScript</a:t>
            </a:r>
          </a:p>
        </p:txBody>
      </p:sp>
      <p:sp>
        <p:nvSpPr>
          <p:cNvPr id="167939" name="Rectangle 3"/>
          <p:cNvSpPr>
            <a:spLocks noGrp="1" noChangeArrowheads="1"/>
          </p:cNvSpPr>
          <p:nvPr>
            <p:ph idx="1"/>
          </p:nvPr>
        </p:nvSpPr>
        <p:spPr/>
        <p:txBody>
          <a:bodyPr/>
          <a:lstStyle/>
          <a:p>
            <a:pPr>
              <a:spcBef>
                <a:spcPct val="20000"/>
              </a:spcBef>
            </a:pPr>
            <a:r>
              <a:rPr lang="en-US" altLang="en-US"/>
              <a:t>Provide alternative to server-side programming</a:t>
            </a:r>
          </a:p>
          <a:p>
            <a:pPr lvl="1">
              <a:spcBef>
                <a:spcPct val="20000"/>
              </a:spcBef>
            </a:pPr>
            <a:r>
              <a:rPr lang="en-US" altLang="en-US"/>
              <a:t>Servers are often overloaded</a:t>
            </a:r>
          </a:p>
          <a:p>
            <a:pPr lvl="1">
              <a:spcBef>
                <a:spcPct val="20000"/>
              </a:spcBef>
            </a:pPr>
            <a:r>
              <a:rPr lang="en-US" altLang="en-US"/>
              <a:t>Client processing has quicker reaction time</a:t>
            </a:r>
          </a:p>
          <a:p>
            <a:pPr>
              <a:spcBef>
                <a:spcPct val="20000"/>
              </a:spcBef>
            </a:pPr>
            <a:r>
              <a:rPr lang="en-US" altLang="en-US"/>
              <a:t>JavaScript can work with forms</a:t>
            </a:r>
          </a:p>
          <a:p>
            <a:pPr>
              <a:spcBef>
                <a:spcPct val="20000"/>
              </a:spcBef>
            </a:pPr>
            <a:r>
              <a:rPr lang="en-US" altLang="en-US"/>
              <a:t>JavaScript can interact with the internal model of the web page (Document Object Model)</a:t>
            </a:r>
          </a:p>
          <a:p>
            <a:pPr algn="just"/>
            <a:r>
              <a:rPr lang="en-US" altLang="en-US"/>
              <a:t>JavaScript is used to provide more complex user interface than plain forms with HTML/CSS can provide</a:t>
            </a:r>
          </a:p>
          <a:p>
            <a:pPr lvl="1" algn="just"/>
            <a:r>
              <a:rPr lang="en-US" altLang="en-US">
                <a:hlinkClick r:id="rId2"/>
              </a:rPr>
              <a:t>http://www.protopage.com/</a:t>
            </a:r>
            <a:r>
              <a:rPr lang="en-US" altLang="en-US"/>
              <a:t> is an interesting example</a:t>
            </a:r>
          </a:p>
          <a:p>
            <a:pPr lvl="1" algn="just"/>
            <a:r>
              <a:rPr lang="en-US" altLang="en-US"/>
              <a:t>A number of toolkits are available. Dojo, found at </a:t>
            </a:r>
            <a:r>
              <a:rPr lang="en-US" altLang="en-US">
                <a:hlinkClick r:id="rId3"/>
              </a:rPr>
              <a:t>http://dojotoolkit.org/</a:t>
            </a:r>
            <a:r>
              <a:rPr lang="en-US" altLang="en-US"/>
              <a:t>, is one example</a:t>
            </a:r>
          </a:p>
        </p:txBody>
      </p:sp>
    </p:spTree>
    <p:extLst>
      <p:ext uri="{BB962C8B-B14F-4D97-AF65-F5344CB8AC3E}">
        <p14:creationId xmlns:p14="http://schemas.microsoft.com/office/powerpoint/2010/main" val="91167839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pPr>
              <a:spcBef>
                <a:spcPct val="20000"/>
              </a:spcBef>
            </a:pPr>
            <a:r>
              <a:rPr lang="en-US" altLang="en-US" sz="3200" dirty="0"/>
              <a:t>Event-Driven Computation</a:t>
            </a:r>
          </a:p>
        </p:txBody>
      </p:sp>
      <p:sp>
        <p:nvSpPr>
          <p:cNvPr id="168963" name="Rectangle 3"/>
          <p:cNvSpPr>
            <a:spLocks noGrp="1" noChangeArrowheads="1"/>
          </p:cNvSpPr>
          <p:nvPr>
            <p:ph idx="1"/>
          </p:nvPr>
        </p:nvSpPr>
        <p:spPr/>
        <p:txBody>
          <a:bodyPr/>
          <a:lstStyle/>
          <a:p>
            <a:r>
              <a:rPr lang="en-US" altLang="en-US"/>
              <a:t>Users actions, such as mouse clicks and key presses, are referred to as </a:t>
            </a:r>
            <a:r>
              <a:rPr lang="en-US" altLang="en-US" i="1"/>
              <a:t>events</a:t>
            </a:r>
            <a:endParaRPr lang="en-US" altLang="en-US"/>
          </a:p>
          <a:p>
            <a:r>
              <a:rPr lang="en-US" altLang="en-US"/>
              <a:t>The main task of most JavaScript programs is to respond to events</a:t>
            </a:r>
          </a:p>
          <a:p>
            <a:r>
              <a:rPr lang="en-US" altLang="en-US"/>
              <a:t>For example, a JavaScript program could validate data in a form before it is submitted to a server</a:t>
            </a:r>
          </a:p>
          <a:p>
            <a:pPr lvl="1"/>
            <a:r>
              <a:rPr lang="en-US" altLang="en-US" i="1"/>
              <a:t>Caution:</a:t>
            </a:r>
            <a:r>
              <a:rPr lang="en-US" altLang="en-US"/>
              <a:t> It is important that crucial validation be done by the server.  It is relatively easy to bypass client-side controls</a:t>
            </a:r>
          </a:p>
          <a:p>
            <a:pPr lvl="1"/>
            <a:r>
              <a:rPr lang="en-US" altLang="en-US"/>
              <a:t>For example, a user might create a copy of a web page but remove all the validation code. </a:t>
            </a:r>
          </a:p>
        </p:txBody>
      </p:sp>
    </p:spTree>
    <p:extLst>
      <p:ext uri="{BB962C8B-B14F-4D97-AF65-F5344CB8AC3E}">
        <p14:creationId xmlns:p14="http://schemas.microsoft.com/office/powerpoint/2010/main" val="1077043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p:txBody>
          <a:bodyPr/>
          <a:lstStyle/>
          <a:p>
            <a:r>
              <a:rPr lang="en-US" altLang="en-US" sz="3200" dirty="0"/>
              <a:t> JavaScript in XHTML**</a:t>
            </a:r>
          </a:p>
        </p:txBody>
      </p:sp>
      <p:sp>
        <p:nvSpPr>
          <p:cNvPr id="211971" name="Rectangle 3"/>
          <p:cNvSpPr>
            <a:spLocks noGrp="1" noChangeArrowheads="1"/>
          </p:cNvSpPr>
          <p:nvPr>
            <p:ph idx="1"/>
          </p:nvPr>
        </p:nvSpPr>
        <p:spPr/>
        <p:txBody>
          <a:bodyPr>
            <a:normAutofit lnSpcReduction="10000"/>
          </a:bodyPr>
          <a:lstStyle/>
          <a:p>
            <a:r>
              <a:rPr lang="en-US" altLang="en-US"/>
              <a:t>Directly embedded</a:t>
            </a:r>
          </a:p>
          <a:p>
            <a:pPr lvl="1">
              <a:buFontTx/>
              <a:buNone/>
            </a:pPr>
            <a:r>
              <a:rPr lang="en-US" altLang="en-US" b="0">
                <a:latin typeface="Courier New" panose="02070309020205020404" pitchFamily="49" charset="0"/>
              </a:rPr>
              <a:t>&lt;script type=“text/javascript”&gt;</a:t>
            </a:r>
          </a:p>
          <a:p>
            <a:pPr lvl="1">
              <a:buFontTx/>
              <a:buNone/>
            </a:pPr>
            <a:r>
              <a:rPr lang="en-US" altLang="en-US" b="0">
                <a:latin typeface="Courier New" panose="02070309020205020404" pitchFamily="49" charset="0"/>
              </a:rPr>
              <a:t>	&lt;!--</a:t>
            </a:r>
          </a:p>
          <a:p>
            <a:pPr lvl="1">
              <a:buFontTx/>
              <a:buNone/>
            </a:pPr>
            <a:r>
              <a:rPr lang="en-US" altLang="en-US" b="0"/>
              <a:t>		…Javascript here…</a:t>
            </a:r>
          </a:p>
          <a:p>
            <a:pPr lvl="1">
              <a:buFontTx/>
              <a:buNone/>
            </a:pPr>
            <a:r>
              <a:rPr lang="en-US" altLang="en-US" b="0">
                <a:latin typeface="Courier New" panose="02070309020205020404" pitchFamily="49" charset="0"/>
              </a:rPr>
              <a:t>	--&gt;</a:t>
            </a:r>
          </a:p>
          <a:p>
            <a:pPr lvl="1">
              <a:buFontTx/>
              <a:buNone/>
            </a:pPr>
            <a:r>
              <a:rPr lang="en-US" altLang="en-US" b="0">
                <a:latin typeface="Courier New" panose="02070309020205020404" pitchFamily="49" charset="0"/>
              </a:rPr>
              <a:t>&lt;/script&gt;</a:t>
            </a:r>
          </a:p>
          <a:p>
            <a:pPr lvl="1"/>
            <a:r>
              <a:rPr lang="en-US" altLang="en-US"/>
              <a:t>However, note that </a:t>
            </a:r>
            <a:r>
              <a:rPr lang="en-US" altLang="en-US" b="0">
                <a:latin typeface="Courier New" panose="02070309020205020404" pitchFamily="49" charset="0"/>
              </a:rPr>
              <a:t>a--</a:t>
            </a:r>
            <a:r>
              <a:rPr lang="en-US" altLang="en-US"/>
              <a:t> will not be allowed here!</a:t>
            </a:r>
          </a:p>
          <a:p>
            <a:r>
              <a:rPr lang="en-US" altLang="en-US"/>
              <a:t>Indirect reference</a:t>
            </a:r>
          </a:p>
          <a:p>
            <a:pPr lvl="1">
              <a:buFontTx/>
              <a:buNone/>
            </a:pPr>
            <a:r>
              <a:rPr lang="en-US" altLang="en-US" b="0">
                <a:latin typeface="Courier New" panose="02070309020205020404" pitchFamily="49" charset="0"/>
              </a:rPr>
              <a:t>&lt;script type=“text/javascript” src=“tst_number.js”/&gt;</a:t>
            </a:r>
          </a:p>
          <a:p>
            <a:pPr lvl="1"/>
            <a:r>
              <a:rPr lang="en-US" altLang="en-US"/>
              <a:t>This is the preferred approach</a:t>
            </a:r>
          </a:p>
        </p:txBody>
      </p:sp>
    </p:spTree>
    <p:extLst>
      <p:ext uri="{BB962C8B-B14F-4D97-AF65-F5344CB8AC3E}">
        <p14:creationId xmlns:p14="http://schemas.microsoft.com/office/powerpoint/2010/main" val="7120935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pPr>
              <a:spcBef>
                <a:spcPct val="20000"/>
              </a:spcBef>
            </a:pPr>
            <a:r>
              <a:rPr lang="en-US" altLang="en-US" sz="3200" dirty="0"/>
              <a:t>General Syntactic Characteristics</a:t>
            </a:r>
          </a:p>
        </p:txBody>
      </p:sp>
      <p:sp>
        <p:nvSpPr>
          <p:cNvPr id="149507" name="Rectangle 3"/>
          <p:cNvSpPr>
            <a:spLocks noGrp="1" noChangeArrowheads="1"/>
          </p:cNvSpPr>
          <p:nvPr>
            <p:ph idx="1"/>
          </p:nvPr>
        </p:nvSpPr>
        <p:spPr/>
        <p:txBody>
          <a:bodyPr/>
          <a:lstStyle/>
          <a:p>
            <a:r>
              <a:rPr lang="en-US" altLang="en-US"/>
              <a:t>Identifiers</a:t>
            </a:r>
          </a:p>
          <a:p>
            <a:pPr lvl="1"/>
            <a:r>
              <a:rPr lang="en-US" altLang="en-US"/>
              <a:t>Start with $, _, letter</a:t>
            </a:r>
          </a:p>
          <a:p>
            <a:pPr lvl="1"/>
            <a:r>
              <a:rPr lang="en-US" altLang="en-US"/>
              <a:t>Continue with $, _, letter or digit</a:t>
            </a:r>
          </a:p>
          <a:p>
            <a:pPr lvl="1"/>
            <a:r>
              <a:rPr lang="en-US" altLang="en-US"/>
              <a:t>Case sensitive</a:t>
            </a:r>
          </a:p>
          <a:p>
            <a:r>
              <a:rPr lang="en-US" altLang="en-US"/>
              <a:t>Reserved words</a:t>
            </a:r>
          </a:p>
          <a:p>
            <a:r>
              <a:rPr lang="en-US" altLang="en-US"/>
              <a:t>Comments</a:t>
            </a:r>
          </a:p>
          <a:p>
            <a:pPr lvl="1"/>
            <a:r>
              <a:rPr lang="en-US" altLang="en-US"/>
              <a:t>//</a:t>
            </a:r>
          </a:p>
          <a:p>
            <a:pPr lvl="1"/>
            <a:r>
              <a:rPr lang="en-US" altLang="en-US"/>
              <a:t>/* … */</a:t>
            </a:r>
          </a:p>
        </p:txBody>
      </p:sp>
    </p:spTree>
    <p:extLst>
      <p:ext uri="{BB962C8B-B14F-4D97-AF65-F5344CB8AC3E}">
        <p14:creationId xmlns:p14="http://schemas.microsoft.com/office/powerpoint/2010/main" val="203028964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r>
              <a:rPr lang="en-US" altLang="en-US" sz="3200" dirty="0"/>
              <a:t>Statement Syntax**</a:t>
            </a:r>
          </a:p>
        </p:txBody>
      </p:sp>
      <p:sp>
        <p:nvSpPr>
          <p:cNvPr id="224259" name="Rectangle 3"/>
          <p:cNvSpPr>
            <a:spLocks noGrp="1" noChangeArrowheads="1"/>
          </p:cNvSpPr>
          <p:nvPr>
            <p:ph idx="1"/>
          </p:nvPr>
        </p:nvSpPr>
        <p:spPr/>
        <p:txBody>
          <a:bodyPr/>
          <a:lstStyle/>
          <a:p>
            <a:r>
              <a:rPr lang="en-US" altLang="en-US" dirty="0"/>
              <a:t>Statements can be terminated with a semicolon</a:t>
            </a:r>
          </a:p>
          <a:p>
            <a:r>
              <a:rPr lang="en-US" altLang="en-US" dirty="0"/>
              <a:t>However, the interpreter will insert the semicolon if missing at the end of a line and the statement seems to be complete</a:t>
            </a:r>
          </a:p>
          <a:p>
            <a:r>
              <a:rPr lang="en-US" altLang="en-US" dirty="0"/>
              <a:t>Can be a problem:</a:t>
            </a:r>
          </a:p>
          <a:p>
            <a:pPr lvl="1">
              <a:buFontTx/>
              <a:buNone/>
            </a:pPr>
            <a:r>
              <a:rPr lang="en-US" altLang="en-US" dirty="0">
                <a:latin typeface="Courier New" panose="02070309020205020404" pitchFamily="49" charset="0"/>
              </a:rPr>
              <a:t>return</a:t>
            </a:r>
          </a:p>
          <a:p>
            <a:pPr lvl="1">
              <a:buFontTx/>
              <a:buNone/>
            </a:pPr>
            <a:r>
              <a:rPr lang="en-US" altLang="en-US" dirty="0">
                <a:latin typeface="Courier New" panose="02070309020205020404" pitchFamily="49" charset="0"/>
              </a:rPr>
              <a:t>x;</a:t>
            </a:r>
          </a:p>
          <a:p>
            <a:r>
              <a:rPr lang="en-US" altLang="en-US" dirty="0"/>
              <a:t>If a statement must be continued to a new line, make sure that the first line does not make a complete statement by itself</a:t>
            </a:r>
          </a:p>
        </p:txBody>
      </p:sp>
    </p:spTree>
    <p:extLst>
      <p:ext uri="{BB962C8B-B14F-4D97-AF65-F5344CB8AC3E}">
        <p14:creationId xmlns:p14="http://schemas.microsoft.com/office/powerpoint/2010/main" val="133481677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p:nvPr>
        </p:nvSpPr>
        <p:spPr/>
        <p:txBody>
          <a:bodyPr/>
          <a:lstStyle/>
          <a:p>
            <a:pPr>
              <a:spcBef>
                <a:spcPct val="20000"/>
              </a:spcBef>
            </a:pPr>
            <a:r>
              <a:rPr lang="en-US" altLang="en-US" sz="3200" dirty="0"/>
              <a:t>Primitive Types**</a:t>
            </a:r>
          </a:p>
        </p:txBody>
      </p:sp>
      <p:sp>
        <p:nvSpPr>
          <p:cNvPr id="175107" name="Rectangle 3"/>
          <p:cNvSpPr>
            <a:spLocks noGrp="1" noChangeArrowheads="1"/>
          </p:cNvSpPr>
          <p:nvPr>
            <p:ph idx="1"/>
          </p:nvPr>
        </p:nvSpPr>
        <p:spPr/>
        <p:txBody>
          <a:bodyPr>
            <a:normAutofit lnSpcReduction="10000"/>
          </a:bodyPr>
          <a:lstStyle/>
          <a:p>
            <a:r>
              <a:rPr lang="en-US" altLang="en-US"/>
              <a:t>Five primitive types</a:t>
            </a:r>
          </a:p>
          <a:p>
            <a:pPr lvl="1"/>
            <a:r>
              <a:rPr lang="en-US" altLang="en-US"/>
              <a:t>Number</a:t>
            </a:r>
          </a:p>
          <a:p>
            <a:pPr lvl="1"/>
            <a:r>
              <a:rPr lang="en-US" altLang="en-US"/>
              <a:t>String</a:t>
            </a:r>
          </a:p>
          <a:p>
            <a:pPr lvl="1"/>
            <a:r>
              <a:rPr lang="en-US" altLang="en-US"/>
              <a:t>Boolean</a:t>
            </a:r>
          </a:p>
          <a:p>
            <a:pPr lvl="1"/>
            <a:r>
              <a:rPr lang="en-US" altLang="en-US"/>
              <a:t>Undefined</a:t>
            </a:r>
          </a:p>
          <a:p>
            <a:pPr lvl="1"/>
            <a:r>
              <a:rPr lang="en-US" altLang="en-US"/>
              <a:t>Null</a:t>
            </a:r>
          </a:p>
          <a:p>
            <a:r>
              <a:rPr lang="en-US" altLang="en-US"/>
              <a:t>There are five classes corresponding to the five primitive types</a:t>
            </a:r>
          </a:p>
          <a:p>
            <a:pPr lvl="1"/>
            <a:r>
              <a:rPr lang="en-US" altLang="en-US"/>
              <a:t>Wrapper objects for primitive values</a:t>
            </a:r>
          </a:p>
          <a:p>
            <a:pPr lvl="1"/>
            <a:r>
              <a:rPr lang="en-US" altLang="en-US"/>
              <a:t>Place for methods and properties relevant to the primitive types</a:t>
            </a:r>
          </a:p>
          <a:p>
            <a:pPr lvl="1"/>
            <a:r>
              <a:rPr lang="en-US" altLang="en-US"/>
              <a:t>Primitive values are </a:t>
            </a:r>
            <a:r>
              <a:rPr lang="en-US" altLang="en-US" i="1"/>
              <a:t>coerced</a:t>
            </a:r>
            <a:r>
              <a:rPr lang="en-US" altLang="en-US"/>
              <a:t> to the wrapper class as necessary, and vice-versa</a:t>
            </a:r>
          </a:p>
        </p:txBody>
      </p:sp>
    </p:spTree>
    <p:extLst>
      <p:ext uri="{BB962C8B-B14F-4D97-AF65-F5344CB8AC3E}">
        <p14:creationId xmlns:p14="http://schemas.microsoft.com/office/powerpoint/2010/main" val="1623486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Servers</a:t>
            </a:r>
          </a:p>
        </p:txBody>
      </p:sp>
      <p:sp>
        <p:nvSpPr>
          <p:cNvPr id="3" name="Content Placeholder 2"/>
          <p:cNvSpPr>
            <a:spLocks noGrp="1"/>
          </p:cNvSpPr>
          <p:nvPr>
            <p:ph idx="1"/>
          </p:nvPr>
        </p:nvSpPr>
        <p:spPr/>
        <p:txBody>
          <a:bodyPr>
            <a:normAutofit/>
          </a:bodyPr>
          <a:lstStyle/>
          <a:p>
            <a:r>
              <a:rPr lang="en-IN" dirty="0"/>
              <a:t>Web Servers</a:t>
            </a:r>
          </a:p>
          <a:p>
            <a:pPr lvl="1"/>
            <a:r>
              <a:rPr lang="en-IN" dirty="0"/>
              <a:t>Apache</a:t>
            </a:r>
          </a:p>
          <a:p>
            <a:pPr lvl="1"/>
            <a:r>
              <a:rPr lang="en-IN" dirty="0"/>
              <a:t>IIS</a:t>
            </a:r>
          </a:p>
          <a:p>
            <a:r>
              <a:rPr lang="en-IN" dirty="0"/>
              <a:t>General Web Server Characteristics</a:t>
            </a:r>
          </a:p>
          <a:p>
            <a:pPr lvl="1">
              <a:lnSpc>
                <a:spcPct val="110000"/>
              </a:lnSpc>
              <a:spcBef>
                <a:spcPct val="20000"/>
              </a:spcBef>
              <a:buFont typeface="Times" panose="02020603050405020304" pitchFamily="18" charset="0"/>
              <a:buChar char="•"/>
            </a:pPr>
            <a:r>
              <a:rPr lang="en-US" altLang="en-US" dirty="0"/>
              <a:t>Web servers have two main directories:</a:t>
            </a:r>
          </a:p>
          <a:p>
            <a:pPr lvl="3">
              <a:lnSpc>
                <a:spcPct val="110000"/>
              </a:lnSpc>
              <a:spcBef>
                <a:spcPct val="20000"/>
              </a:spcBef>
              <a:buFont typeface="Arial" panose="020B0604020202020204" pitchFamily="34" charset="0"/>
              <a:buAutoNum type="arabicPeriod"/>
            </a:pPr>
            <a:r>
              <a:rPr lang="en-US" altLang="en-US" dirty="0"/>
              <a:t>Document root (servable documents)</a:t>
            </a:r>
          </a:p>
          <a:p>
            <a:pPr lvl="3">
              <a:lnSpc>
                <a:spcPct val="110000"/>
              </a:lnSpc>
              <a:spcBef>
                <a:spcPct val="20000"/>
              </a:spcBef>
              <a:buFont typeface="Arial" panose="020B0604020202020204" pitchFamily="34" charset="0"/>
              <a:buAutoNum type="arabicPeriod"/>
            </a:pPr>
            <a:r>
              <a:rPr lang="en-US" altLang="en-US" dirty="0"/>
              <a:t>Server root (server system software)</a:t>
            </a:r>
          </a:p>
          <a:p>
            <a:pPr lvl="1">
              <a:lnSpc>
                <a:spcPct val="110000"/>
              </a:lnSpc>
              <a:spcBef>
                <a:spcPct val="20000"/>
              </a:spcBef>
              <a:buFont typeface="Times" panose="02020603050405020304" pitchFamily="18" charset="0"/>
              <a:buChar char="•"/>
            </a:pPr>
            <a:r>
              <a:rPr lang="en-US" altLang="en-US" dirty="0"/>
              <a:t>Document root is accessed indirectly by clients</a:t>
            </a:r>
          </a:p>
          <a:p>
            <a:pPr lvl="2">
              <a:lnSpc>
                <a:spcPct val="110000"/>
              </a:lnSpc>
              <a:spcBef>
                <a:spcPct val="20000"/>
              </a:spcBef>
              <a:buFont typeface="Times" panose="02020603050405020304" pitchFamily="18" charset="0"/>
              <a:buChar char="–"/>
            </a:pPr>
            <a:r>
              <a:rPr lang="en-US" altLang="en-US" dirty="0"/>
              <a:t>Its actual location is set by the server configuration file</a:t>
            </a:r>
          </a:p>
          <a:p>
            <a:pPr lvl="2">
              <a:lnSpc>
                <a:spcPct val="110000"/>
              </a:lnSpc>
              <a:spcBef>
                <a:spcPct val="20000"/>
              </a:spcBef>
              <a:buFont typeface="Times" panose="02020603050405020304" pitchFamily="18" charset="0"/>
              <a:buChar char="–"/>
            </a:pPr>
            <a:r>
              <a:rPr lang="en-US" altLang="en-US" dirty="0"/>
              <a:t>Requests are mapped to the actual location</a:t>
            </a:r>
          </a:p>
          <a:p>
            <a:pPr marL="457200" lvl="1" indent="0">
              <a:buNone/>
            </a:pPr>
            <a:endParaRPr lang="en-IN" dirty="0"/>
          </a:p>
        </p:txBody>
      </p:sp>
    </p:spTree>
    <p:extLst>
      <p:ext uri="{BB962C8B-B14F-4D97-AF65-F5344CB8AC3E}">
        <p14:creationId xmlns:p14="http://schemas.microsoft.com/office/powerpoint/2010/main" val="3878462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idx="4294967295"/>
          </p:nvPr>
        </p:nvSpPr>
        <p:spPr>
          <a:xfrm>
            <a:off x="3581400" y="836613"/>
            <a:ext cx="8610600" cy="534987"/>
          </a:xfrm>
        </p:spPr>
        <p:txBody>
          <a:bodyPr>
            <a:normAutofit fontScale="90000"/>
          </a:bodyPr>
          <a:lstStyle/>
          <a:p>
            <a:r>
              <a:rPr lang="en-US" altLang="en-US" sz="3200" dirty="0"/>
              <a:t>Object </a:t>
            </a:r>
            <a:r>
              <a:rPr lang="en-US" altLang="en-US" sz="3200" dirty="0" err="1"/>
              <a:t>Sto</a:t>
            </a:r>
            <a:r>
              <a:rPr lang="en-US" altLang="en-US" sz="3200" dirty="0"/>
              <a:t> Object Storage</a:t>
            </a:r>
          </a:p>
        </p:txBody>
      </p:sp>
      <p:pic>
        <p:nvPicPr>
          <p:cNvPr id="22528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371601"/>
            <a:ext cx="8763000" cy="4576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a:spLocks noGrp="1" noChangeArrowheads="1"/>
          </p:cNvSpPr>
          <p:nvPr/>
        </p:nvSpPr>
        <p:spPr bwMode="auto">
          <a:xfrm>
            <a:off x="3422374" y="569120"/>
            <a:ext cx="8610600" cy="53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600" b="1" kern="1200">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anose="020B0604020202020204" pitchFamily="34" charset="0"/>
              </a:defRPr>
            </a:lvl2pPr>
            <a:lvl3pPr algn="l" rtl="0" eaLnBrk="0" fontAlgn="base" hangingPunct="0">
              <a:spcBef>
                <a:spcPct val="0"/>
              </a:spcBef>
              <a:spcAft>
                <a:spcPct val="0"/>
              </a:spcAft>
              <a:defRPr sz="3600" b="1">
                <a:solidFill>
                  <a:schemeClr val="tx2"/>
                </a:solidFill>
                <a:latin typeface="Arial" panose="020B0604020202020204" pitchFamily="34" charset="0"/>
              </a:defRPr>
            </a:lvl3pPr>
            <a:lvl4pPr algn="l" rtl="0" eaLnBrk="0" fontAlgn="base" hangingPunct="0">
              <a:spcBef>
                <a:spcPct val="0"/>
              </a:spcBef>
              <a:spcAft>
                <a:spcPct val="0"/>
              </a:spcAft>
              <a:defRPr sz="3600" b="1">
                <a:solidFill>
                  <a:schemeClr val="tx2"/>
                </a:solidFill>
                <a:latin typeface="Arial" panose="020B0604020202020204" pitchFamily="34" charset="0"/>
              </a:defRPr>
            </a:lvl4pPr>
            <a:lvl5pPr algn="l" rtl="0" eaLnBrk="0" fontAlgn="base" hangingPunct="0">
              <a:spcBef>
                <a:spcPct val="0"/>
              </a:spcBef>
              <a:spcAft>
                <a:spcPct val="0"/>
              </a:spcAft>
              <a:defRPr sz="3600" b="1">
                <a:solidFill>
                  <a:schemeClr val="tx2"/>
                </a:solidFill>
                <a:latin typeface="Arial" panose="020B0604020202020204" pitchFamily="34" charset="0"/>
              </a:defRPr>
            </a:lvl5pPr>
            <a:lvl6pPr marL="457200" algn="l" rtl="0" eaLnBrk="0" fontAlgn="base" hangingPunct="0">
              <a:spcBef>
                <a:spcPct val="0"/>
              </a:spcBef>
              <a:spcAft>
                <a:spcPct val="0"/>
              </a:spcAft>
              <a:defRPr sz="3600" b="1">
                <a:solidFill>
                  <a:schemeClr val="tx2"/>
                </a:solidFill>
                <a:latin typeface="Arial" panose="020B0604020202020204" pitchFamily="34" charset="0"/>
              </a:defRPr>
            </a:lvl6pPr>
            <a:lvl7pPr marL="914400" algn="l" rtl="0" eaLnBrk="0" fontAlgn="base" hangingPunct="0">
              <a:spcBef>
                <a:spcPct val="0"/>
              </a:spcBef>
              <a:spcAft>
                <a:spcPct val="0"/>
              </a:spcAft>
              <a:defRPr sz="3600" b="1">
                <a:solidFill>
                  <a:schemeClr val="tx2"/>
                </a:solidFill>
                <a:latin typeface="Arial" panose="020B0604020202020204" pitchFamily="34" charset="0"/>
              </a:defRPr>
            </a:lvl7pPr>
            <a:lvl8pPr marL="1371600" algn="l" rtl="0" eaLnBrk="0" fontAlgn="base" hangingPunct="0">
              <a:spcBef>
                <a:spcPct val="0"/>
              </a:spcBef>
              <a:spcAft>
                <a:spcPct val="0"/>
              </a:spcAft>
              <a:defRPr sz="3600" b="1">
                <a:solidFill>
                  <a:schemeClr val="tx2"/>
                </a:solidFill>
                <a:latin typeface="Arial" panose="020B0604020202020204" pitchFamily="34" charset="0"/>
              </a:defRPr>
            </a:lvl8pPr>
            <a:lvl9pPr marL="1828800" algn="l" rtl="0" eaLnBrk="0" fontAlgn="base" hangingPunct="0">
              <a:spcBef>
                <a:spcPct val="0"/>
              </a:spcBef>
              <a:spcAft>
                <a:spcPct val="0"/>
              </a:spcAft>
              <a:defRPr sz="3600" b="1">
                <a:solidFill>
                  <a:schemeClr val="tx2"/>
                </a:solidFill>
                <a:latin typeface="Arial" panose="020B0604020202020204" pitchFamily="34" charset="0"/>
              </a:defRPr>
            </a:lvl9pPr>
          </a:lstStyle>
          <a:p>
            <a:r>
              <a:rPr lang="en-US" altLang="en-US" sz="3200" dirty="0"/>
              <a:t>Primitive and Object Storage</a:t>
            </a:r>
          </a:p>
        </p:txBody>
      </p:sp>
    </p:spTree>
    <p:extLst>
      <p:ext uri="{BB962C8B-B14F-4D97-AF65-F5344CB8AC3E}">
        <p14:creationId xmlns:p14="http://schemas.microsoft.com/office/powerpoint/2010/main" val="25905686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p:txBody>
          <a:bodyPr/>
          <a:lstStyle/>
          <a:p>
            <a:pPr>
              <a:spcBef>
                <a:spcPct val="20000"/>
              </a:spcBef>
            </a:pPr>
            <a:r>
              <a:rPr lang="en-US" altLang="en-US" sz="3200" dirty="0"/>
              <a:t>Assignment Statements</a:t>
            </a:r>
          </a:p>
        </p:txBody>
      </p:sp>
      <p:sp>
        <p:nvSpPr>
          <p:cNvPr id="187395" name="Rectangle 3"/>
          <p:cNvSpPr>
            <a:spLocks noGrp="1" noChangeArrowheads="1"/>
          </p:cNvSpPr>
          <p:nvPr>
            <p:ph idx="1"/>
          </p:nvPr>
        </p:nvSpPr>
        <p:spPr/>
        <p:txBody>
          <a:bodyPr/>
          <a:lstStyle/>
          <a:p>
            <a:r>
              <a:rPr lang="en-US" altLang="en-US"/>
              <a:t>Plain assignment indicated by =</a:t>
            </a:r>
          </a:p>
          <a:p>
            <a:r>
              <a:rPr lang="en-US" altLang="en-US"/>
              <a:t>Compound assignment with</a:t>
            </a:r>
          </a:p>
          <a:p>
            <a:pPr lvl="1"/>
            <a:r>
              <a:rPr lang="en-US" altLang="en-US">
                <a:latin typeface="Courier New" panose="02070309020205020404" pitchFamily="49" charset="0"/>
              </a:rPr>
              <a:t>+=   -=   /=   *=  %=</a:t>
            </a:r>
            <a:r>
              <a:rPr lang="en-US" altLang="en-US"/>
              <a:t>    …</a:t>
            </a:r>
          </a:p>
          <a:p>
            <a:r>
              <a:rPr lang="en-US" altLang="en-US"/>
              <a:t>a += 7  means the same as</a:t>
            </a:r>
          </a:p>
          <a:p>
            <a:r>
              <a:rPr lang="en-US" altLang="en-US"/>
              <a:t>a = a + 7</a:t>
            </a:r>
          </a:p>
        </p:txBody>
      </p:sp>
    </p:spTree>
    <p:extLst>
      <p:ext uri="{BB962C8B-B14F-4D97-AF65-F5344CB8AC3E}">
        <p14:creationId xmlns:p14="http://schemas.microsoft.com/office/powerpoint/2010/main" val="221074081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pPr>
              <a:spcBef>
                <a:spcPct val="20000"/>
              </a:spcBef>
            </a:pPr>
            <a:r>
              <a:rPr lang="en-US" altLang="en-US" sz="3200" dirty="0"/>
              <a:t>Control Statements</a:t>
            </a:r>
          </a:p>
        </p:txBody>
      </p:sp>
      <p:sp>
        <p:nvSpPr>
          <p:cNvPr id="152579" name="Rectangle 3"/>
          <p:cNvSpPr>
            <a:spLocks noGrp="1" noChangeArrowheads="1"/>
          </p:cNvSpPr>
          <p:nvPr>
            <p:ph idx="1"/>
          </p:nvPr>
        </p:nvSpPr>
        <p:spPr/>
        <p:txBody>
          <a:bodyPr/>
          <a:lstStyle/>
          <a:p>
            <a:r>
              <a:rPr lang="en-US" altLang="en-US"/>
              <a:t>A </a:t>
            </a:r>
            <a:r>
              <a:rPr lang="en-US" altLang="en-US" i="1"/>
              <a:t>compound statement</a:t>
            </a:r>
            <a:r>
              <a:rPr lang="en-US" altLang="en-US"/>
              <a:t> in JavaScript is a sequence of 0 or more statements enclosed in curly braces</a:t>
            </a:r>
          </a:p>
          <a:p>
            <a:pPr lvl="1"/>
            <a:r>
              <a:rPr lang="en-US" altLang="en-US"/>
              <a:t>Compound statements can be used as components of control statements allowing multiple statements to be used where, syntactically, a single statement is specified</a:t>
            </a:r>
          </a:p>
          <a:p>
            <a:r>
              <a:rPr lang="en-US" altLang="en-US"/>
              <a:t>A </a:t>
            </a:r>
            <a:r>
              <a:rPr lang="en-US" altLang="en-US" i="1"/>
              <a:t> control construct</a:t>
            </a:r>
            <a:r>
              <a:rPr lang="en-US" altLang="en-US"/>
              <a:t> is a control statement including the statements or compound statements that it contains</a:t>
            </a:r>
          </a:p>
        </p:txBody>
      </p:sp>
    </p:spTree>
    <p:extLst>
      <p:ext uri="{BB962C8B-B14F-4D97-AF65-F5344CB8AC3E}">
        <p14:creationId xmlns:p14="http://schemas.microsoft.com/office/powerpoint/2010/main" val="61030954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pPr>
              <a:spcBef>
                <a:spcPct val="20000"/>
              </a:spcBef>
            </a:pPr>
            <a:r>
              <a:rPr lang="en-US" altLang="en-US" sz="3200" dirty="0"/>
              <a:t>Control Expressions</a:t>
            </a:r>
          </a:p>
        </p:txBody>
      </p:sp>
      <p:sp>
        <p:nvSpPr>
          <p:cNvPr id="190467" name="Rectangle 3"/>
          <p:cNvSpPr>
            <a:spLocks noGrp="1" noChangeArrowheads="1"/>
          </p:cNvSpPr>
          <p:nvPr>
            <p:ph idx="1"/>
          </p:nvPr>
        </p:nvSpPr>
        <p:spPr/>
        <p:txBody>
          <a:bodyPr>
            <a:normAutofit fontScale="92500" lnSpcReduction="20000"/>
          </a:bodyPr>
          <a:lstStyle/>
          <a:p>
            <a:r>
              <a:rPr lang="en-US" altLang="en-US"/>
              <a:t>A control expression has a Boolean value</a:t>
            </a:r>
          </a:p>
          <a:p>
            <a:pPr lvl="1"/>
            <a:r>
              <a:rPr lang="en-US" altLang="en-US"/>
              <a:t>An expression with a non-Boolean value used in a control statement will have its value converted to Boolean automatically</a:t>
            </a:r>
          </a:p>
          <a:p>
            <a:r>
              <a:rPr lang="en-US" altLang="en-US"/>
              <a:t>Comparison operators</a:t>
            </a:r>
          </a:p>
          <a:p>
            <a:pPr lvl="1"/>
            <a:r>
              <a:rPr lang="en-US" altLang="en-US">
                <a:latin typeface="Courier New" panose="02070309020205020404" pitchFamily="49" charset="0"/>
              </a:rPr>
              <a:t>==   !=  &lt;  &lt;=  &gt;  &gt;=  </a:t>
            </a:r>
          </a:p>
          <a:p>
            <a:pPr lvl="1"/>
            <a:r>
              <a:rPr lang="en-US" altLang="en-US">
                <a:latin typeface="Courier New" panose="02070309020205020404" pitchFamily="49" charset="0"/>
              </a:rPr>
              <a:t>=== </a:t>
            </a:r>
            <a:r>
              <a:rPr lang="en-US" altLang="en-US"/>
              <a:t>compares identity of values or objects</a:t>
            </a:r>
          </a:p>
          <a:p>
            <a:pPr lvl="1"/>
            <a:r>
              <a:rPr lang="en-US" altLang="en-US"/>
              <a:t>3 == ‘3’ is true due to automatic conversion</a:t>
            </a:r>
          </a:p>
          <a:p>
            <a:pPr lvl="1"/>
            <a:r>
              <a:rPr lang="en-US" altLang="en-US"/>
              <a:t>3 === ‘3’ is false</a:t>
            </a:r>
          </a:p>
          <a:p>
            <a:r>
              <a:rPr lang="en-US" altLang="en-US"/>
              <a:t>Boolean operators</a:t>
            </a:r>
          </a:p>
          <a:p>
            <a:pPr lvl="1"/>
            <a:r>
              <a:rPr lang="en-US" altLang="en-US">
                <a:latin typeface="Courier New" panose="02070309020205020404" pitchFamily="49" charset="0"/>
              </a:rPr>
              <a:t>&amp;&amp;    ||     !</a:t>
            </a:r>
          </a:p>
          <a:p>
            <a:r>
              <a:rPr lang="en-US" altLang="en-US"/>
              <a:t>Warning!  A Boolean object evaluates as true</a:t>
            </a:r>
          </a:p>
          <a:p>
            <a:pPr lvl="1"/>
            <a:r>
              <a:rPr lang="en-US" altLang="en-US"/>
              <a:t>Unless the object is null or undefined</a:t>
            </a:r>
          </a:p>
        </p:txBody>
      </p:sp>
    </p:spTree>
    <p:extLst>
      <p:ext uri="{BB962C8B-B14F-4D97-AF65-F5344CB8AC3E}">
        <p14:creationId xmlns:p14="http://schemas.microsoft.com/office/powerpoint/2010/main" val="27330831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pPr>
              <a:spcBef>
                <a:spcPct val="20000"/>
              </a:spcBef>
            </a:pPr>
            <a:r>
              <a:rPr lang="en-US" altLang="en-US" sz="3200" dirty="0"/>
              <a:t>Selection Statements</a:t>
            </a:r>
          </a:p>
        </p:txBody>
      </p:sp>
      <p:sp>
        <p:nvSpPr>
          <p:cNvPr id="191491" name="Rectangle 3"/>
          <p:cNvSpPr>
            <a:spLocks noGrp="1" noChangeArrowheads="1"/>
          </p:cNvSpPr>
          <p:nvPr>
            <p:ph idx="1"/>
          </p:nvPr>
        </p:nvSpPr>
        <p:spPr/>
        <p:txBody>
          <a:bodyPr/>
          <a:lstStyle/>
          <a:p>
            <a:r>
              <a:rPr lang="en-US" altLang="en-US"/>
              <a:t>The if-then and if-then-else are similar to that in other programming languages, especially C/C++/Java</a:t>
            </a:r>
          </a:p>
        </p:txBody>
      </p:sp>
    </p:spTree>
    <p:extLst>
      <p:ext uri="{BB962C8B-B14F-4D97-AF65-F5344CB8AC3E}">
        <p14:creationId xmlns:p14="http://schemas.microsoft.com/office/powerpoint/2010/main" val="125229560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p:txBody>
          <a:bodyPr/>
          <a:lstStyle/>
          <a:p>
            <a:r>
              <a:rPr lang="en-US" altLang="en-US" sz="3200" dirty="0"/>
              <a:t>switch Statement Syntax</a:t>
            </a:r>
          </a:p>
        </p:txBody>
      </p:sp>
      <p:sp>
        <p:nvSpPr>
          <p:cNvPr id="238596" name="Rectangle 4"/>
          <p:cNvSpPr>
            <a:spLocks noChangeArrowheads="1"/>
          </p:cNvSpPr>
          <p:nvPr/>
        </p:nvSpPr>
        <p:spPr bwMode="auto">
          <a:xfrm>
            <a:off x="2703443" y="2438400"/>
            <a:ext cx="563880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400" dirty="0">
                <a:latin typeface="Courier New" panose="02070309020205020404" pitchFamily="49" charset="0"/>
              </a:rPr>
              <a:t>switch (</a:t>
            </a:r>
            <a:r>
              <a:rPr lang="en-US" altLang="en-US" sz="2400" i="1" dirty="0">
                <a:latin typeface="Courier New" panose="02070309020205020404" pitchFamily="49" charset="0"/>
              </a:rPr>
              <a:t>expression</a:t>
            </a:r>
            <a:r>
              <a:rPr lang="en-US" altLang="en-US" sz="2400" dirty="0">
                <a:latin typeface="Courier New" panose="02070309020205020404" pitchFamily="49" charset="0"/>
              </a:rPr>
              <a:t>) {</a:t>
            </a:r>
          </a:p>
          <a:p>
            <a:r>
              <a:rPr lang="en-US" altLang="en-US" sz="2400" dirty="0">
                <a:latin typeface="Courier New" panose="02070309020205020404" pitchFamily="49" charset="0"/>
              </a:rPr>
              <a:t>case </a:t>
            </a:r>
            <a:r>
              <a:rPr lang="en-US" altLang="en-US" sz="2400" i="1" dirty="0">
                <a:latin typeface="Courier New" panose="02070309020205020404" pitchFamily="49" charset="0"/>
              </a:rPr>
              <a:t>value_1</a:t>
            </a:r>
            <a:r>
              <a:rPr lang="en-US" altLang="en-US" sz="2400" dirty="0">
                <a:latin typeface="Courier New" panose="02070309020205020404" pitchFamily="49" charset="0"/>
              </a:rPr>
              <a:t>:</a:t>
            </a:r>
          </a:p>
          <a:p>
            <a:r>
              <a:rPr lang="en-US" altLang="en-US" sz="2400" dirty="0">
                <a:latin typeface="Courier New" panose="02070309020205020404" pitchFamily="49" charset="0"/>
              </a:rPr>
              <a:t>	// </a:t>
            </a:r>
            <a:r>
              <a:rPr lang="en-US" altLang="en-US" sz="2400" i="1" dirty="0">
                <a:latin typeface="Courier New" panose="02070309020205020404" pitchFamily="49" charset="0"/>
              </a:rPr>
              <a:t>statement(s)</a:t>
            </a:r>
          </a:p>
          <a:p>
            <a:r>
              <a:rPr lang="en-US" altLang="en-US" sz="2400" dirty="0">
                <a:latin typeface="Courier New" panose="02070309020205020404" pitchFamily="49" charset="0"/>
              </a:rPr>
              <a:t>case </a:t>
            </a:r>
            <a:r>
              <a:rPr lang="en-US" altLang="en-US" sz="2400" i="1" dirty="0">
                <a:latin typeface="Courier New" panose="02070309020205020404" pitchFamily="49" charset="0"/>
              </a:rPr>
              <a:t>value_2</a:t>
            </a:r>
            <a:r>
              <a:rPr lang="en-US" altLang="en-US" sz="2400" dirty="0">
                <a:latin typeface="Courier New" panose="02070309020205020404" pitchFamily="49" charset="0"/>
              </a:rPr>
              <a:t>:</a:t>
            </a:r>
          </a:p>
          <a:p>
            <a:r>
              <a:rPr lang="en-US" altLang="en-US" sz="2400" dirty="0">
                <a:latin typeface="Courier New" panose="02070309020205020404" pitchFamily="49" charset="0"/>
              </a:rPr>
              <a:t>	// </a:t>
            </a:r>
            <a:r>
              <a:rPr lang="en-US" altLang="en-US" sz="2400" i="1" dirty="0">
                <a:latin typeface="Courier New" panose="02070309020205020404" pitchFamily="49" charset="0"/>
              </a:rPr>
              <a:t>statement(s)</a:t>
            </a:r>
          </a:p>
          <a:p>
            <a:r>
              <a:rPr lang="en-US" altLang="en-US" sz="2400" dirty="0">
                <a:latin typeface="Courier New" panose="02070309020205020404" pitchFamily="49" charset="0"/>
              </a:rPr>
              <a:t>...</a:t>
            </a:r>
          </a:p>
          <a:p>
            <a:r>
              <a:rPr lang="en-US" altLang="en-US" sz="2400" dirty="0">
                <a:latin typeface="Courier New" panose="02070309020205020404" pitchFamily="49" charset="0"/>
              </a:rPr>
              <a:t>[default:</a:t>
            </a:r>
          </a:p>
          <a:p>
            <a:r>
              <a:rPr lang="en-US" altLang="en-US" sz="2400" dirty="0">
                <a:latin typeface="Courier New" panose="02070309020205020404" pitchFamily="49" charset="0"/>
              </a:rPr>
              <a:t>	// </a:t>
            </a:r>
            <a:r>
              <a:rPr lang="en-US" altLang="en-US" sz="2400" i="1" dirty="0">
                <a:latin typeface="Courier New" panose="02070309020205020404" pitchFamily="49" charset="0"/>
              </a:rPr>
              <a:t>statement(s)</a:t>
            </a:r>
            <a:r>
              <a:rPr lang="en-US" altLang="en-US" sz="2400" dirty="0">
                <a:latin typeface="Courier New" panose="02070309020205020404" pitchFamily="49" charset="0"/>
              </a:rPr>
              <a:t>]</a:t>
            </a:r>
          </a:p>
          <a:p>
            <a:r>
              <a:rPr lang="en-US" altLang="en-US" sz="2400" dirty="0">
                <a:latin typeface="Courier New" panose="02070309020205020404" pitchFamily="49" charset="0"/>
              </a:rPr>
              <a:t>}</a:t>
            </a:r>
          </a:p>
        </p:txBody>
      </p:sp>
    </p:spTree>
    <p:extLst>
      <p:ext uri="{BB962C8B-B14F-4D97-AF65-F5344CB8AC3E}">
        <p14:creationId xmlns:p14="http://schemas.microsoft.com/office/powerpoint/2010/main" val="341624891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lstStyle/>
          <a:p>
            <a:r>
              <a:rPr lang="en-US" altLang="en-US" sz="3200" dirty="0"/>
              <a:t>switch Statement Semantics</a:t>
            </a:r>
          </a:p>
        </p:txBody>
      </p:sp>
      <p:sp>
        <p:nvSpPr>
          <p:cNvPr id="240643" name="Rectangle 3"/>
          <p:cNvSpPr>
            <a:spLocks noGrp="1" noChangeArrowheads="1"/>
          </p:cNvSpPr>
          <p:nvPr>
            <p:ph idx="1"/>
          </p:nvPr>
        </p:nvSpPr>
        <p:spPr/>
        <p:txBody>
          <a:bodyPr/>
          <a:lstStyle/>
          <a:p>
            <a:r>
              <a:rPr lang="en-US" altLang="en-US"/>
              <a:t>The expression is evaluated</a:t>
            </a:r>
          </a:p>
          <a:p>
            <a:r>
              <a:rPr lang="en-US" altLang="en-US"/>
              <a:t>The value of the expressions is compared to the value in each case in turn</a:t>
            </a:r>
          </a:p>
          <a:p>
            <a:r>
              <a:rPr lang="en-US" altLang="en-US"/>
              <a:t>If no case matches, execution begins at the default case</a:t>
            </a:r>
          </a:p>
          <a:p>
            <a:r>
              <a:rPr lang="en-US" altLang="en-US"/>
              <a:t>Otherwise, execution continues with the statement following the case</a:t>
            </a:r>
          </a:p>
          <a:p>
            <a:r>
              <a:rPr lang="en-US" altLang="en-US"/>
              <a:t>Execution continues until either the end of the switch is encountered or a </a:t>
            </a:r>
            <a:r>
              <a:rPr lang="en-US" altLang="en-US">
                <a:latin typeface="Courier New" panose="02070309020205020404" pitchFamily="49" charset="0"/>
              </a:rPr>
              <a:t>break</a:t>
            </a:r>
            <a:r>
              <a:rPr lang="en-US" altLang="en-US"/>
              <a:t> statement is executed</a:t>
            </a:r>
          </a:p>
        </p:txBody>
      </p:sp>
    </p:spTree>
    <p:extLst>
      <p:ext uri="{BB962C8B-B14F-4D97-AF65-F5344CB8AC3E}">
        <p14:creationId xmlns:p14="http://schemas.microsoft.com/office/powerpoint/2010/main" val="31056431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p:txBody>
          <a:bodyPr/>
          <a:lstStyle/>
          <a:p>
            <a:pPr>
              <a:spcBef>
                <a:spcPct val="20000"/>
              </a:spcBef>
            </a:pPr>
            <a:r>
              <a:rPr lang="en-US" altLang="en-US" sz="3200" dirty="0"/>
              <a:t>Loop Statements</a:t>
            </a:r>
          </a:p>
        </p:txBody>
      </p:sp>
      <p:sp>
        <p:nvSpPr>
          <p:cNvPr id="193539" name="Rectangle 3"/>
          <p:cNvSpPr>
            <a:spLocks noGrp="1" noChangeArrowheads="1"/>
          </p:cNvSpPr>
          <p:nvPr>
            <p:ph idx="1"/>
          </p:nvPr>
        </p:nvSpPr>
        <p:spPr/>
        <p:txBody>
          <a:bodyPr>
            <a:normAutofit lnSpcReduction="10000"/>
          </a:bodyPr>
          <a:lstStyle/>
          <a:p>
            <a:r>
              <a:rPr lang="en-US" altLang="en-US"/>
              <a:t>Loop statements in JavaScript are similar to those in C/C++/Java</a:t>
            </a:r>
          </a:p>
          <a:p>
            <a:r>
              <a:rPr lang="en-US" altLang="en-US"/>
              <a:t>While</a:t>
            </a:r>
          </a:p>
          <a:p>
            <a:pPr lvl="1">
              <a:buFontTx/>
              <a:buNone/>
            </a:pPr>
            <a:r>
              <a:rPr lang="en-US" altLang="en-US" b="0">
                <a:latin typeface="Courier New" panose="02070309020205020404" pitchFamily="49" charset="0"/>
              </a:rPr>
              <a:t>while (</a:t>
            </a:r>
            <a:r>
              <a:rPr lang="en-US" altLang="en-US" b="0" i="1"/>
              <a:t>control expression</a:t>
            </a:r>
            <a:r>
              <a:rPr lang="en-US" altLang="en-US" b="0">
                <a:latin typeface="Courier New" panose="02070309020205020404" pitchFamily="49" charset="0"/>
              </a:rPr>
              <a:t>)</a:t>
            </a:r>
          </a:p>
          <a:p>
            <a:pPr lvl="1">
              <a:buFontTx/>
              <a:buNone/>
            </a:pPr>
            <a:r>
              <a:rPr lang="en-US" altLang="en-US" b="0" i="1"/>
              <a:t>	statement or compound statement</a:t>
            </a:r>
            <a:endParaRPr lang="en-US" altLang="en-US"/>
          </a:p>
          <a:p>
            <a:r>
              <a:rPr lang="en-US" altLang="en-US"/>
              <a:t>For</a:t>
            </a:r>
          </a:p>
          <a:p>
            <a:pPr lvl="1">
              <a:buFontTx/>
              <a:buNone/>
            </a:pPr>
            <a:r>
              <a:rPr lang="en-US" altLang="en-US" b="0">
                <a:latin typeface="Courier New" panose="02070309020205020404" pitchFamily="49" charset="0"/>
              </a:rPr>
              <a:t>for</a:t>
            </a:r>
            <a:r>
              <a:rPr lang="en-US" altLang="en-US" b="0"/>
              <a:t> (</a:t>
            </a:r>
            <a:r>
              <a:rPr lang="en-US" altLang="en-US" b="0" i="1"/>
              <a:t>initial expression; control expression; increment expression</a:t>
            </a:r>
            <a:r>
              <a:rPr lang="en-US" altLang="en-US" b="0"/>
              <a:t>)</a:t>
            </a:r>
          </a:p>
          <a:p>
            <a:pPr lvl="1">
              <a:buFontTx/>
              <a:buNone/>
            </a:pPr>
            <a:r>
              <a:rPr lang="en-US" altLang="en-US" b="0" i="1"/>
              <a:t>	statement or compound statement</a:t>
            </a:r>
            <a:endParaRPr lang="en-US" altLang="en-US"/>
          </a:p>
          <a:p>
            <a:r>
              <a:rPr lang="en-US" altLang="en-US"/>
              <a:t>do/while</a:t>
            </a:r>
          </a:p>
          <a:p>
            <a:pPr lvl="1">
              <a:buFontTx/>
              <a:buNone/>
            </a:pPr>
            <a:r>
              <a:rPr lang="en-US" altLang="en-US" b="0">
                <a:latin typeface="Courier New" panose="02070309020205020404" pitchFamily="49" charset="0"/>
              </a:rPr>
              <a:t>do </a:t>
            </a:r>
            <a:r>
              <a:rPr lang="en-US" altLang="en-US" b="0" i="1"/>
              <a:t>statement or compound statement</a:t>
            </a:r>
          </a:p>
          <a:p>
            <a:pPr lvl="1">
              <a:buFontTx/>
              <a:buNone/>
            </a:pPr>
            <a:r>
              <a:rPr lang="en-US" altLang="en-US" b="0">
                <a:latin typeface="Courier New" panose="02070309020205020404" pitchFamily="49" charset="0"/>
              </a:rPr>
              <a:t>while</a:t>
            </a:r>
            <a:r>
              <a:rPr lang="en-US" altLang="en-US" b="0"/>
              <a:t> (</a:t>
            </a:r>
            <a:r>
              <a:rPr lang="en-US" altLang="en-US" b="0" i="1"/>
              <a:t>control expression</a:t>
            </a:r>
            <a:r>
              <a:rPr lang="en-US" altLang="en-US" b="0"/>
              <a:t>)</a:t>
            </a:r>
          </a:p>
        </p:txBody>
      </p:sp>
    </p:spTree>
    <p:extLst>
      <p:ext uri="{BB962C8B-B14F-4D97-AF65-F5344CB8AC3E}">
        <p14:creationId xmlns:p14="http://schemas.microsoft.com/office/powerpoint/2010/main" val="413886994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pPr>
              <a:spcBef>
                <a:spcPct val="20000"/>
              </a:spcBef>
            </a:pPr>
            <a:r>
              <a:rPr lang="en-US" altLang="en-US" sz="3200" dirty="0">
                <a:latin typeface="Courier New" panose="02070309020205020404" pitchFamily="49" charset="0"/>
              </a:rPr>
              <a:t>while</a:t>
            </a:r>
            <a:r>
              <a:rPr lang="en-US" altLang="en-US" sz="3200" dirty="0"/>
              <a:t> Statement Semantics</a:t>
            </a:r>
          </a:p>
        </p:txBody>
      </p:sp>
      <p:sp>
        <p:nvSpPr>
          <p:cNvPr id="194563" name="Rectangle 3"/>
          <p:cNvSpPr>
            <a:spLocks noGrp="1" noChangeArrowheads="1"/>
          </p:cNvSpPr>
          <p:nvPr>
            <p:ph idx="1"/>
          </p:nvPr>
        </p:nvSpPr>
        <p:spPr/>
        <p:txBody>
          <a:bodyPr/>
          <a:lstStyle/>
          <a:p>
            <a:r>
              <a:rPr lang="en-US" altLang="en-US"/>
              <a:t>The control expression is evaluated</a:t>
            </a:r>
          </a:p>
          <a:p>
            <a:r>
              <a:rPr lang="en-US" altLang="en-US"/>
              <a:t>If the control expression is true, then the statement is executed</a:t>
            </a:r>
          </a:p>
          <a:p>
            <a:r>
              <a:rPr lang="en-US" altLang="en-US"/>
              <a:t>These two steps are repeated until the control expression becomes false</a:t>
            </a:r>
          </a:p>
          <a:p>
            <a:r>
              <a:rPr lang="en-US" altLang="en-US"/>
              <a:t>At that point the while statement is finished</a:t>
            </a:r>
          </a:p>
        </p:txBody>
      </p:sp>
    </p:spTree>
    <p:extLst>
      <p:ext uri="{BB962C8B-B14F-4D97-AF65-F5344CB8AC3E}">
        <p14:creationId xmlns:p14="http://schemas.microsoft.com/office/powerpoint/2010/main" val="381996633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pPr>
              <a:spcBef>
                <a:spcPct val="20000"/>
              </a:spcBef>
            </a:pPr>
            <a:r>
              <a:rPr lang="en-US" altLang="en-US" sz="3200" dirty="0">
                <a:latin typeface="Courier New" panose="02070309020205020404" pitchFamily="49" charset="0"/>
              </a:rPr>
              <a:t>for</a:t>
            </a:r>
            <a:r>
              <a:rPr lang="en-US" altLang="en-US" sz="3200" dirty="0"/>
              <a:t> Statement Semantics</a:t>
            </a:r>
          </a:p>
        </p:txBody>
      </p:sp>
      <p:sp>
        <p:nvSpPr>
          <p:cNvPr id="195587" name="Rectangle 3"/>
          <p:cNvSpPr>
            <a:spLocks noGrp="1" noChangeArrowheads="1"/>
          </p:cNvSpPr>
          <p:nvPr>
            <p:ph idx="1"/>
          </p:nvPr>
        </p:nvSpPr>
        <p:spPr/>
        <p:txBody>
          <a:bodyPr/>
          <a:lstStyle/>
          <a:p>
            <a:r>
              <a:rPr lang="en-US" altLang="en-US"/>
              <a:t>The initial expression is evaluated</a:t>
            </a:r>
          </a:p>
          <a:p>
            <a:r>
              <a:rPr lang="en-US" altLang="en-US"/>
              <a:t>The control expression is evaluated</a:t>
            </a:r>
          </a:p>
          <a:p>
            <a:r>
              <a:rPr lang="en-US" altLang="en-US"/>
              <a:t>If the control expression is true, the statement is executed</a:t>
            </a:r>
          </a:p>
          <a:p>
            <a:r>
              <a:rPr lang="en-US" altLang="en-US"/>
              <a:t>Then the increment expression is evaluated</a:t>
            </a:r>
          </a:p>
          <a:p>
            <a:r>
              <a:rPr lang="en-US" altLang="en-US"/>
              <a:t>The previous three steps are repeated as long as the control expression remains true</a:t>
            </a:r>
          </a:p>
          <a:p>
            <a:r>
              <a:rPr lang="en-US" altLang="en-US"/>
              <a:t>When the control expression becomes false, the statement is finished executing</a:t>
            </a:r>
          </a:p>
        </p:txBody>
      </p:sp>
    </p:spTree>
    <p:extLst>
      <p:ext uri="{BB962C8B-B14F-4D97-AF65-F5344CB8AC3E}">
        <p14:creationId xmlns:p14="http://schemas.microsoft.com/office/powerpoint/2010/main" val="597293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074" name="Picture 2" descr="http://images.slideplayer.com/28/9320128/slides/slide_9.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0" y="1600200"/>
            <a:ext cx="6096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909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pPr>
              <a:spcBef>
                <a:spcPct val="20000"/>
              </a:spcBef>
            </a:pPr>
            <a:r>
              <a:rPr lang="en-US" altLang="en-US" sz="3200" dirty="0">
                <a:latin typeface="Courier New" panose="02070309020205020404" pitchFamily="49" charset="0"/>
              </a:rPr>
              <a:t>do/while</a:t>
            </a:r>
            <a:r>
              <a:rPr lang="en-US" altLang="en-US" sz="3200" dirty="0"/>
              <a:t> Statement Semantics</a:t>
            </a:r>
          </a:p>
        </p:txBody>
      </p:sp>
      <p:sp>
        <p:nvSpPr>
          <p:cNvPr id="196611" name="Rectangle 3"/>
          <p:cNvSpPr>
            <a:spLocks noGrp="1" noChangeArrowheads="1"/>
          </p:cNvSpPr>
          <p:nvPr>
            <p:ph idx="1"/>
          </p:nvPr>
        </p:nvSpPr>
        <p:spPr/>
        <p:txBody>
          <a:bodyPr/>
          <a:lstStyle/>
          <a:p>
            <a:r>
              <a:rPr lang="en-US" altLang="en-US" dirty="0"/>
              <a:t>The statement is executed</a:t>
            </a:r>
          </a:p>
          <a:p>
            <a:r>
              <a:rPr lang="en-US" altLang="en-US" dirty="0"/>
              <a:t>The control expression is evaluated</a:t>
            </a:r>
          </a:p>
          <a:p>
            <a:r>
              <a:rPr lang="en-US" altLang="en-US" dirty="0"/>
              <a:t>If the control expression is true, the previous steps are repeated</a:t>
            </a:r>
          </a:p>
          <a:p>
            <a:r>
              <a:rPr lang="en-US" altLang="en-US" dirty="0"/>
              <a:t>This continues until the control expression becomes false</a:t>
            </a:r>
          </a:p>
          <a:p>
            <a:r>
              <a:rPr lang="en-US" altLang="en-US" dirty="0"/>
              <a:t>At that point, the statement execution is finished</a:t>
            </a:r>
          </a:p>
        </p:txBody>
      </p:sp>
    </p:spTree>
    <p:extLst>
      <p:ext uri="{BB962C8B-B14F-4D97-AF65-F5344CB8AC3E}">
        <p14:creationId xmlns:p14="http://schemas.microsoft.com/office/powerpoint/2010/main" val="2089806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9CB39E-88DF-4F83-BEAE-4B1840A62B9D}"/>
              </a:ext>
            </a:extLst>
          </p:cNvPr>
          <p:cNvSpPr>
            <a:spLocks noGrp="1"/>
          </p:cNvSpPr>
          <p:nvPr>
            <p:ph type="title"/>
          </p:nvPr>
        </p:nvSpPr>
        <p:spPr/>
        <p:txBody>
          <a:bodyPr/>
          <a:lstStyle/>
          <a:p>
            <a:r>
              <a:rPr lang="en-IN" dirty="0"/>
              <a:t>Understanding Domain Names</a:t>
            </a:r>
          </a:p>
        </p:txBody>
      </p:sp>
      <p:sp>
        <p:nvSpPr>
          <p:cNvPr id="5" name="Text Placeholder 4">
            <a:extLst>
              <a:ext uri="{FF2B5EF4-FFF2-40B4-BE49-F238E27FC236}">
                <a16:creationId xmlns:a16="http://schemas.microsoft.com/office/drawing/2014/main" id="{3FF5A04F-1254-4D5F-BFB3-2648B662C201}"/>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77268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53CC9E-0FF7-4CDA-8997-D2FBF509D687}"/>
              </a:ext>
            </a:extLst>
          </p:cNvPr>
          <p:cNvSpPr>
            <a:spLocks noGrp="1"/>
          </p:cNvSpPr>
          <p:nvPr>
            <p:ph type="title"/>
          </p:nvPr>
        </p:nvSpPr>
        <p:spPr/>
        <p:txBody>
          <a:bodyPr/>
          <a:lstStyle/>
          <a:p>
            <a:r>
              <a:rPr lang="en-IN" dirty="0"/>
              <a:t>DNS</a:t>
            </a:r>
          </a:p>
        </p:txBody>
      </p:sp>
      <p:sp>
        <p:nvSpPr>
          <p:cNvPr id="4" name="Content Placeholder 3">
            <a:extLst>
              <a:ext uri="{FF2B5EF4-FFF2-40B4-BE49-F238E27FC236}">
                <a16:creationId xmlns:a16="http://schemas.microsoft.com/office/drawing/2014/main" id="{5DED8D2F-C150-4258-92F3-7502277C786B}"/>
              </a:ext>
            </a:extLst>
          </p:cNvPr>
          <p:cNvSpPr>
            <a:spLocks noGrp="1"/>
          </p:cNvSpPr>
          <p:nvPr>
            <p:ph idx="1"/>
          </p:nvPr>
        </p:nvSpPr>
        <p:spPr/>
        <p:txBody>
          <a:bodyPr/>
          <a:lstStyle/>
          <a:p>
            <a:r>
              <a:rPr lang="en-IN" dirty="0"/>
              <a:t>DNS – Domain Name System</a:t>
            </a:r>
          </a:p>
          <a:p>
            <a:r>
              <a:rPr lang="en-IN" dirty="0"/>
              <a:t>DNS is what translates your familiar domain name (www.google.com) into an IP address your browser can use (173.194.33.174). </a:t>
            </a:r>
          </a:p>
          <a:p>
            <a:r>
              <a:rPr lang="en-IN" dirty="0"/>
              <a:t>Before the page and any resource on the page is loaded, the DNS must be resolved so the browser can establish a TCP connection to make the HTTP request.</a:t>
            </a:r>
          </a:p>
          <a:p>
            <a:r>
              <a:rPr lang="en-IN" dirty="0"/>
              <a:t>The DNS Resolution process starts when the user types a URL address on the browser and hits Enter.</a:t>
            </a:r>
          </a:p>
        </p:txBody>
      </p:sp>
    </p:spTree>
    <p:extLst>
      <p:ext uri="{BB962C8B-B14F-4D97-AF65-F5344CB8AC3E}">
        <p14:creationId xmlns:p14="http://schemas.microsoft.com/office/powerpoint/2010/main" val="343629832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5B3AC-2D90-4DBC-B873-8B96E81998FE}"/>
              </a:ext>
            </a:extLst>
          </p:cNvPr>
          <p:cNvSpPr>
            <a:spLocks noGrp="1"/>
          </p:cNvSpPr>
          <p:nvPr>
            <p:ph type="title"/>
          </p:nvPr>
        </p:nvSpPr>
        <p:spPr/>
        <p:txBody>
          <a:bodyPr/>
          <a:lstStyle/>
          <a:p>
            <a:r>
              <a:rPr lang="en-IN" dirty="0"/>
              <a:t>DOMAIN NAME RESOLUTION</a:t>
            </a:r>
          </a:p>
        </p:txBody>
      </p:sp>
      <p:pic>
        <p:nvPicPr>
          <p:cNvPr id="3074" name="Picture 2" descr="http://blog.catchpoint.com/wp-content/uploads/2014/06/dns101.jpg">
            <a:extLst>
              <a:ext uri="{FF2B5EF4-FFF2-40B4-BE49-F238E27FC236}">
                <a16:creationId xmlns:a16="http://schemas.microsoft.com/office/drawing/2014/main" id="{2214CDDF-3032-4162-B03D-385D7CD3541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75721" y="1721302"/>
            <a:ext cx="5946085" cy="5060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413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E805F-A549-46AC-AD44-84CCC2CD0679}"/>
              </a:ext>
            </a:extLst>
          </p:cNvPr>
          <p:cNvSpPr>
            <a:spLocks noGrp="1"/>
          </p:cNvSpPr>
          <p:nvPr>
            <p:ph type="title"/>
          </p:nvPr>
        </p:nvSpPr>
        <p:spPr/>
        <p:txBody>
          <a:bodyPr/>
          <a:lstStyle/>
          <a:p>
            <a:r>
              <a:rPr lang="en-IN" dirty="0"/>
              <a:t>Domain Name Resolution</a:t>
            </a:r>
          </a:p>
        </p:txBody>
      </p:sp>
      <p:sp>
        <p:nvSpPr>
          <p:cNvPr id="3" name="Content Placeholder 2">
            <a:extLst>
              <a:ext uri="{FF2B5EF4-FFF2-40B4-BE49-F238E27FC236}">
                <a16:creationId xmlns:a16="http://schemas.microsoft.com/office/drawing/2014/main" id="{2A968DB8-D2BC-4ACE-9D24-5D0DFC222D8B}"/>
              </a:ext>
            </a:extLst>
          </p:cNvPr>
          <p:cNvSpPr>
            <a:spLocks noGrp="1"/>
          </p:cNvSpPr>
          <p:nvPr>
            <p:ph idx="1"/>
          </p:nvPr>
        </p:nvSpPr>
        <p:spPr/>
        <p:txBody>
          <a:bodyPr/>
          <a:lstStyle/>
          <a:p>
            <a:r>
              <a:rPr lang="en-IN" b="1" dirty="0"/>
              <a:t>Step 1: OS Recursive Query to DNS Resolver</a:t>
            </a:r>
          </a:p>
          <a:p>
            <a:r>
              <a:rPr lang="en-IN" b="1" dirty="0"/>
              <a:t>Step 2: DNS Resolver Iterative Query to the Root Server</a:t>
            </a:r>
          </a:p>
          <a:p>
            <a:r>
              <a:rPr lang="en-IN" b="1" dirty="0"/>
              <a:t>Step 3: Root Server Response</a:t>
            </a:r>
          </a:p>
          <a:p>
            <a:r>
              <a:rPr lang="en-IN" b="1" dirty="0"/>
              <a:t>Step 4:  DNS Resolver Iterative Query to the TLD Server	</a:t>
            </a:r>
          </a:p>
          <a:p>
            <a:r>
              <a:rPr lang="en-IN" b="1" dirty="0"/>
              <a:t>Step 5: TLD Server Response</a:t>
            </a:r>
          </a:p>
          <a:p>
            <a:r>
              <a:rPr lang="en-IN" b="1" dirty="0"/>
              <a:t>Step 6: DNS Resolver Iterative Query to the Google.com NS</a:t>
            </a:r>
          </a:p>
          <a:p>
            <a:r>
              <a:rPr lang="en-IN" b="1" dirty="0"/>
              <a:t>Step 7: Google.com NS Response</a:t>
            </a:r>
          </a:p>
          <a:p>
            <a:r>
              <a:rPr lang="en-IN" b="1" dirty="0"/>
              <a:t>Step 8: DNS Resolver Response to OS</a:t>
            </a:r>
          </a:p>
          <a:p>
            <a:r>
              <a:rPr lang="en-IN" b="1" dirty="0"/>
              <a:t>Step 9: Browser Starts TCP Handshake</a:t>
            </a:r>
            <a:endParaRPr lang="en-IN" dirty="0"/>
          </a:p>
        </p:txBody>
      </p:sp>
      <p:sp>
        <p:nvSpPr>
          <p:cNvPr id="4" name="Footer Placeholder 3">
            <a:extLst>
              <a:ext uri="{FF2B5EF4-FFF2-40B4-BE49-F238E27FC236}">
                <a16:creationId xmlns:a16="http://schemas.microsoft.com/office/drawing/2014/main" id="{D835CBE7-9F72-4325-B817-C195BCC31F16}"/>
              </a:ext>
            </a:extLst>
          </p:cNvPr>
          <p:cNvSpPr>
            <a:spLocks noGrp="1"/>
          </p:cNvSpPr>
          <p:nvPr>
            <p:ph type="ftr" sz="quarter" idx="11"/>
          </p:nvPr>
        </p:nvSpPr>
        <p:spPr>
          <a:xfrm>
            <a:off x="848139" y="6356350"/>
            <a:ext cx="10654748" cy="365126"/>
          </a:xfrm>
        </p:spPr>
        <p:txBody>
          <a:bodyPr/>
          <a:lstStyle/>
          <a:p>
            <a:r>
              <a:rPr lang="en-IN" dirty="0" err="1"/>
              <a:t>Source:DNS</a:t>
            </a:r>
            <a:r>
              <a:rPr lang="en-IN" dirty="0"/>
              <a:t> Lookup: How a Domain Name is Translated to an IP Address</a:t>
            </a:r>
          </a:p>
          <a:p>
            <a:r>
              <a:rPr lang="en-IN" dirty="0">
                <a:hlinkClick r:id="rId2"/>
              </a:rPr>
              <a:t>http://blog.catchpoint.com/2014/07/01/dns-lookup-domain-name-ip-address/</a:t>
            </a:r>
            <a:endParaRPr lang="en-IN" dirty="0"/>
          </a:p>
        </p:txBody>
      </p:sp>
    </p:spTree>
    <p:extLst>
      <p:ext uri="{BB962C8B-B14F-4D97-AF65-F5344CB8AC3E}">
        <p14:creationId xmlns:p14="http://schemas.microsoft.com/office/powerpoint/2010/main" val="415199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2523" y="2971806"/>
            <a:ext cx="11741426" cy="1684150"/>
          </a:xfrm>
        </p:spPr>
        <p:txBody>
          <a:bodyPr/>
          <a:lstStyle/>
          <a:p>
            <a:r>
              <a:rPr lang="en-IN" dirty="0"/>
              <a:t>How can you get your own website?</a:t>
            </a:r>
          </a:p>
        </p:txBody>
      </p:sp>
    </p:spTree>
    <p:extLst>
      <p:ext uri="{BB962C8B-B14F-4D97-AF65-F5344CB8AC3E}">
        <p14:creationId xmlns:p14="http://schemas.microsoft.com/office/powerpoint/2010/main" val="818084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Getting a domain name….</a:t>
            </a:r>
          </a:p>
        </p:txBody>
      </p:sp>
      <p:sp>
        <p:nvSpPr>
          <p:cNvPr id="5" name="Content Placeholder 4"/>
          <p:cNvSpPr>
            <a:spLocks noGrp="1"/>
          </p:cNvSpPr>
          <p:nvPr>
            <p:ph idx="1"/>
          </p:nvPr>
        </p:nvSpPr>
        <p:spPr/>
        <p:txBody>
          <a:bodyPr/>
          <a:lstStyle/>
          <a:p>
            <a:endParaRPr lang="en-IN"/>
          </a:p>
        </p:txBody>
      </p:sp>
      <p:pic>
        <p:nvPicPr>
          <p:cNvPr id="6" name="Picture 5"/>
          <p:cNvPicPr>
            <a:picLocks noChangeAspect="1"/>
          </p:cNvPicPr>
          <p:nvPr/>
        </p:nvPicPr>
        <p:blipFill>
          <a:blip r:embed="rId2"/>
          <a:stretch>
            <a:fillRect/>
          </a:stretch>
        </p:blipFill>
        <p:spPr>
          <a:xfrm>
            <a:off x="123687" y="1173162"/>
            <a:ext cx="11943108" cy="5191125"/>
          </a:xfrm>
          <a:prstGeom prst="rect">
            <a:avLst/>
          </a:prstGeom>
        </p:spPr>
      </p:pic>
    </p:spTree>
    <p:extLst>
      <p:ext uri="{BB962C8B-B14F-4D97-AF65-F5344CB8AC3E}">
        <p14:creationId xmlns:p14="http://schemas.microsoft.com/office/powerpoint/2010/main" val="4132459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Web Hosting</a:t>
            </a:r>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57784" y="1600200"/>
            <a:ext cx="11902608" cy="4114593"/>
          </a:xfrm>
          <a:prstGeom prst="rect">
            <a:avLst/>
          </a:prstGeom>
        </p:spPr>
      </p:pic>
    </p:spTree>
    <p:extLst>
      <p:ext uri="{BB962C8B-B14F-4D97-AF65-F5344CB8AC3E}">
        <p14:creationId xmlns:p14="http://schemas.microsoft.com/office/powerpoint/2010/main" val="840991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Textbooks</a:t>
            </a:r>
          </a:p>
        </p:txBody>
      </p:sp>
      <p:pic>
        <p:nvPicPr>
          <p:cNvPr id="1026" name="Picture 2" descr="Image result for JavaScript Absolute Beginner's Guide">
            <a:extLst>
              <a:ext uri="{FF2B5EF4-FFF2-40B4-BE49-F238E27FC236}">
                <a16:creationId xmlns:a16="http://schemas.microsoft.com/office/drawing/2014/main" id="{84C1A065-EBC5-4ED5-A724-973C6F0D85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354" y="1745974"/>
            <a:ext cx="2702381" cy="35117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Programming the World Wide Web">
            <a:extLst>
              <a:ext uri="{FF2B5EF4-FFF2-40B4-BE49-F238E27FC236}">
                <a16:creationId xmlns:a16="http://schemas.microsoft.com/office/drawing/2014/main" id="{C195A47B-8E56-46BC-8B7B-41C1C4F109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1064" y="1745974"/>
            <a:ext cx="2775223" cy="351172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HTML5 Up and Running">
            <a:extLst>
              <a:ext uri="{FF2B5EF4-FFF2-40B4-BE49-F238E27FC236}">
                <a16:creationId xmlns:a16="http://schemas.microsoft.com/office/drawing/2014/main" id="{FF9925A1-67D8-4B24-AC7B-F6AEE97B7A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1616" y="1745974"/>
            <a:ext cx="2681296" cy="3511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49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p:cNvPicPr>
            <a:picLocks noGrp="1" noChangeAspect="1"/>
          </p:cNvPicPr>
          <p:nvPr>
            <p:ph idx="1"/>
          </p:nvPr>
        </p:nvPicPr>
        <p:blipFill>
          <a:blip r:embed="rId2"/>
          <a:stretch>
            <a:fillRect/>
          </a:stretch>
        </p:blipFill>
        <p:spPr>
          <a:xfrm>
            <a:off x="1822793" y="1600200"/>
            <a:ext cx="8546414" cy="4572000"/>
          </a:xfrm>
          <a:prstGeom prst="rect">
            <a:avLst/>
          </a:prstGeom>
        </p:spPr>
      </p:pic>
    </p:spTree>
    <p:extLst>
      <p:ext uri="{BB962C8B-B14F-4D97-AF65-F5344CB8AC3E}">
        <p14:creationId xmlns:p14="http://schemas.microsoft.com/office/powerpoint/2010/main" val="171909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2251903" y="1173162"/>
            <a:ext cx="7686675" cy="4991100"/>
          </a:xfrm>
          <a:prstGeom prst="rect">
            <a:avLst/>
          </a:prstGeom>
        </p:spPr>
      </p:pic>
    </p:spTree>
    <p:extLst>
      <p:ext uri="{BB962C8B-B14F-4D97-AF65-F5344CB8AC3E}">
        <p14:creationId xmlns:p14="http://schemas.microsoft.com/office/powerpoint/2010/main" val="3975983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1647825" y="1824037"/>
            <a:ext cx="8896350" cy="4124325"/>
          </a:xfrm>
          <a:prstGeom prst="rect">
            <a:avLst/>
          </a:prstGeom>
        </p:spPr>
      </p:pic>
    </p:spTree>
    <p:extLst>
      <p:ext uri="{BB962C8B-B14F-4D97-AF65-F5344CB8AC3E}">
        <p14:creationId xmlns:p14="http://schemas.microsoft.com/office/powerpoint/2010/main" val="4285917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1" y="1692189"/>
            <a:ext cx="11029615" cy="1497507"/>
          </a:xfrm>
        </p:spPr>
        <p:txBody>
          <a:bodyPr>
            <a:normAutofit/>
          </a:bodyPr>
          <a:lstStyle/>
          <a:p>
            <a:pPr algn="ctr"/>
            <a:r>
              <a:rPr lang="en-IN" sz="5400" dirty="0"/>
              <a:t>HTML</a:t>
            </a:r>
          </a:p>
        </p:txBody>
      </p:sp>
      <p:sp>
        <p:nvSpPr>
          <p:cNvPr id="4" name="Text Placeholder 3"/>
          <p:cNvSpPr>
            <a:spLocks noGrp="1"/>
          </p:cNvSpPr>
          <p:nvPr>
            <p:ph type="body" idx="1"/>
          </p:nvPr>
        </p:nvSpPr>
        <p:spPr/>
        <p:txBody>
          <a:bodyPr/>
          <a:lstStyle/>
          <a:p>
            <a:r>
              <a:rPr lang="en-IN" dirty="0"/>
              <a:t>Basic </a:t>
            </a:r>
            <a:r>
              <a:rPr lang="en-IN" dirty="0" err="1"/>
              <a:t>Markup</a:t>
            </a:r>
            <a:r>
              <a:rPr lang="en-IN" dirty="0"/>
              <a:t>, Images, Hyperlinks, </a:t>
            </a:r>
          </a:p>
        </p:txBody>
      </p:sp>
    </p:spTree>
    <p:extLst>
      <p:ext uri="{BB962C8B-B14F-4D97-AF65-F5344CB8AC3E}">
        <p14:creationId xmlns:p14="http://schemas.microsoft.com/office/powerpoint/2010/main" val="22219677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pPr>
              <a:spcBef>
                <a:spcPct val="20000"/>
              </a:spcBef>
            </a:pPr>
            <a:r>
              <a:rPr lang="en-US" altLang="en-US" dirty="0"/>
              <a:t> Basic Syntax </a:t>
            </a:r>
            <a:r>
              <a:rPr lang="en-US" altLang="en-US" sz="2400" dirty="0"/>
              <a:t>(continued)</a:t>
            </a:r>
            <a:endParaRPr lang="en-US" altLang="en-US" dirty="0"/>
          </a:p>
        </p:txBody>
      </p:sp>
      <p:sp>
        <p:nvSpPr>
          <p:cNvPr id="106499" name="Rectangle 3"/>
          <p:cNvSpPr>
            <a:spLocks noGrp="1" noChangeArrowheads="1"/>
          </p:cNvSpPr>
          <p:nvPr>
            <p:ph type="body" idx="1"/>
          </p:nvPr>
        </p:nvSpPr>
        <p:spPr>
          <a:xfrm>
            <a:off x="581192" y="1828800"/>
            <a:ext cx="11029615" cy="4797287"/>
          </a:xfrm>
        </p:spPr>
        <p:txBody>
          <a:bodyPr>
            <a:normAutofit fontScale="92500" lnSpcReduction="20000"/>
          </a:bodyPr>
          <a:lstStyle/>
          <a:p>
            <a:pPr>
              <a:lnSpc>
                <a:spcPct val="150000"/>
              </a:lnSpc>
              <a:buSzTx/>
            </a:pPr>
            <a:r>
              <a:rPr lang="en-US" altLang="en-US" dirty="0">
                <a:latin typeface="Arial" panose="020B0604020202020204" pitchFamily="34" charset="0"/>
              </a:rPr>
              <a:t>Elements are defined by tags (markers)</a:t>
            </a:r>
          </a:p>
          <a:p>
            <a:pPr lvl="1">
              <a:lnSpc>
                <a:spcPct val="150000"/>
              </a:lnSpc>
              <a:buSzTx/>
            </a:pPr>
            <a:r>
              <a:rPr lang="en-US" altLang="en-US" sz="1400" dirty="0">
                <a:latin typeface="Arial" panose="020B0604020202020204" pitchFamily="34" charset="0"/>
              </a:rPr>
              <a:t>Tag format:</a:t>
            </a:r>
          </a:p>
          <a:p>
            <a:pPr lvl="2">
              <a:lnSpc>
                <a:spcPct val="150000"/>
              </a:lnSpc>
              <a:buSzTx/>
            </a:pPr>
            <a:r>
              <a:rPr lang="en-US" altLang="en-US" dirty="0">
                <a:latin typeface="Arial" panose="020B0604020202020204" pitchFamily="34" charset="0"/>
              </a:rPr>
              <a:t>Opening tag: </a:t>
            </a:r>
            <a:r>
              <a:rPr lang="en-US" altLang="en-US" sz="1200" dirty="0">
                <a:latin typeface="Courier New" panose="02070309020205020404" pitchFamily="49" charset="0"/>
              </a:rPr>
              <a:t>&lt;</a:t>
            </a:r>
            <a:r>
              <a:rPr lang="en-US" altLang="en-US" dirty="0">
                <a:latin typeface="Arial" panose="020B0604020202020204" pitchFamily="34" charset="0"/>
              </a:rPr>
              <a:t>name</a:t>
            </a:r>
            <a:r>
              <a:rPr lang="en-US" altLang="en-US" sz="1200" dirty="0">
                <a:latin typeface="Courier New" panose="02070309020205020404" pitchFamily="49" charset="0"/>
              </a:rPr>
              <a:t>&gt;</a:t>
            </a:r>
            <a:endParaRPr lang="en-US" altLang="en-US" dirty="0">
              <a:latin typeface="Arial" panose="020B0604020202020204" pitchFamily="34" charset="0"/>
            </a:endParaRPr>
          </a:p>
          <a:p>
            <a:pPr lvl="2">
              <a:lnSpc>
                <a:spcPct val="150000"/>
              </a:lnSpc>
              <a:buSzTx/>
            </a:pPr>
            <a:r>
              <a:rPr lang="en-US" altLang="en-US" dirty="0">
                <a:latin typeface="Arial" panose="020B0604020202020204" pitchFamily="34" charset="0"/>
              </a:rPr>
              <a:t>Closing tag: </a:t>
            </a:r>
            <a:r>
              <a:rPr lang="en-US" altLang="en-US" sz="1200" dirty="0">
                <a:latin typeface="Courier New" panose="02070309020205020404" pitchFamily="49" charset="0"/>
              </a:rPr>
              <a:t>&lt;/</a:t>
            </a:r>
            <a:r>
              <a:rPr lang="en-US" altLang="en-US" dirty="0">
                <a:latin typeface="Arial" panose="020B0604020202020204" pitchFamily="34" charset="0"/>
              </a:rPr>
              <a:t>name</a:t>
            </a:r>
            <a:r>
              <a:rPr lang="en-US" altLang="en-US" sz="1200" dirty="0">
                <a:latin typeface="Courier New" panose="02070309020205020404" pitchFamily="49" charset="0"/>
              </a:rPr>
              <a:t>&gt;</a:t>
            </a:r>
          </a:p>
          <a:p>
            <a:pPr lvl="1">
              <a:lnSpc>
                <a:spcPct val="150000"/>
              </a:lnSpc>
              <a:buSzTx/>
            </a:pPr>
            <a:r>
              <a:rPr lang="en-US" altLang="en-US" sz="1400" dirty="0">
                <a:latin typeface="Arial" panose="020B0604020202020204" pitchFamily="34" charset="0"/>
              </a:rPr>
              <a:t>The opening tag and its closing tag together specify a container for the </a:t>
            </a:r>
            <a:r>
              <a:rPr lang="en-US" altLang="en-US" sz="1400" i="1" dirty="0">
                <a:latin typeface="Arial" panose="020B0604020202020204" pitchFamily="34" charset="0"/>
              </a:rPr>
              <a:t>content</a:t>
            </a:r>
            <a:r>
              <a:rPr lang="en-US" altLang="en-US" sz="1400" dirty="0">
                <a:latin typeface="Arial" panose="020B0604020202020204" pitchFamily="34" charset="0"/>
              </a:rPr>
              <a:t> they enclose</a:t>
            </a:r>
            <a:endParaRPr lang="en-US" altLang="en-US" dirty="0">
              <a:latin typeface="Arial" panose="020B0604020202020204" pitchFamily="34" charset="0"/>
            </a:endParaRPr>
          </a:p>
          <a:p>
            <a:pPr>
              <a:lnSpc>
                <a:spcPct val="120000"/>
              </a:lnSpc>
              <a:spcBef>
                <a:spcPct val="20000"/>
              </a:spcBef>
              <a:buSzTx/>
            </a:pPr>
            <a:r>
              <a:rPr lang="en-US" altLang="en-US" b="0" dirty="0">
                <a:latin typeface="Arial" panose="020B0604020202020204" pitchFamily="34" charset="0"/>
              </a:rPr>
              <a:t>Not all tags have content</a:t>
            </a:r>
          </a:p>
          <a:p>
            <a:pPr lvl="1">
              <a:lnSpc>
                <a:spcPct val="120000"/>
              </a:lnSpc>
              <a:spcBef>
                <a:spcPct val="20000"/>
              </a:spcBef>
              <a:buSzTx/>
            </a:pPr>
            <a:r>
              <a:rPr lang="en-US" altLang="en-US" b="0" dirty="0">
                <a:latin typeface="Arial" panose="020B0604020202020204" pitchFamily="34" charset="0"/>
              </a:rPr>
              <a:t>If a tag has no content, its form is </a:t>
            </a:r>
            <a:r>
              <a:rPr lang="en-US" altLang="en-US" dirty="0">
                <a:latin typeface="Courier New" panose="02070309020205020404" pitchFamily="49" charset="0"/>
              </a:rPr>
              <a:t>&lt;</a:t>
            </a:r>
            <a:r>
              <a:rPr lang="en-US" altLang="en-US" b="0" dirty="0">
                <a:latin typeface="Arial" panose="020B0604020202020204" pitchFamily="34" charset="0"/>
              </a:rPr>
              <a:t>name</a:t>
            </a:r>
            <a:r>
              <a:rPr lang="en-US" altLang="en-US" dirty="0">
                <a:latin typeface="Courier New" panose="02070309020205020404" pitchFamily="49" charset="0"/>
              </a:rPr>
              <a:t> /&gt;</a:t>
            </a:r>
            <a:endParaRPr lang="en-US" altLang="en-US" b="0" dirty="0">
              <a:latin typeface="Arial" panose="020B0604020202020204" pitchFamily="34" charset="0"/>
            </a:endParaRPr>
          </a:p>
          <a:p>
            <a:pPr>
              <a:lnSpc>
                <a:spcPct val="120000"/>
              </a:lnSpc>
              <a:spcBef>
                <a:spcPct val="20000"/>
              </a:spcBef>
              <a:buSzTx/>
            </a:pPr>
            <a:r>
              <a:rPr lang="en-US" altLang="en-US" b="0" dirty="0">
                <a:latin typeface="Arial" panose="020B0604020202020204" pitchFamily="34" charset="0"/>
              </a:rPr>
              <a:t>The container and its content together are called an </a:t>
            </a:r>
            <a:r>
              <a:rPr lang="en-US" altLang="en-US" b="0" i="1" dirty="0">
                <a:latin typeface="Arial" panose="020B0604020202020204" pitchFamily="34" charset="0"/>
              </a:rPr>
              <a:t>element</a:t>
            </a:r>
          </a:p>
          <a:p>
            <a:pPr>
              <a:lnSpc>
                <a:spcPct val="120000"/>
              </a:lnSpc>
              <a:spcBef>
                <a:spcPct val="20000"/>
              </a:spcBef>
              <a:buSzTx/>
            </a:pPr>
            <a:r>
              <a:rPr lang="en-US" altLang="en-US" b="0" dirty="0">
                <a:latin typeface="Arial" panose="020B0604020202020204" pitchFamily="34" charset="0"/>
              </a:rPr>
              <a:t>If a tag has attributes, they appear between its name and the right bracket of the opening tag</a:t>
            </a:r>
          </a:p>
          <a:p>
            <a:pPr>
              <a:lnSpc>
                <a:spcPct val="120000"/>
              </a:lnSpc>
              <a:spcBef>
                <a:spcPct val="20000"/>
              </a:spcBef>
              <a:buSzTx/>
            </a:pPr>
            <a:r>
              <a:rPr lang="en-US" altLang="en-US" b="0" dirty="0">
                <a:latin typeface="Arial" panose="020B0604020202020204" pitchFamily="34" charset="0"/>
              </a:rPr>
              <a:t>Comment form: </a:t>
            </a:r>
            <a:r>
              <a:rPr lang="en-US" altLang="en-US" sz="2000" dirty="0">
                <a:latin typeface="Courier New" panose="02070309020205020404" pitchFamily="49" charset="0"/>
              </a:rPr>
              <a:t>&lt;!--</a:t>
            </a:r>
            <a:r>
              <a:rPr lang="en-US" altLang="en-US" b="0" dirty="0">
                <a:latin typeface="Arial" panose="020B0604020202020204" pitchFamily="34" charset="0"/>
              </a:rPr>
              <a:t> … </a:t>
            </a:r>
            <a:r>
              <a:rPr lang="en-US" altLang="en-US" sz="2000" dirty="0">
                <a:latin typeface="Courier New" panose="02070309020205020404" pitchFamily="49" charset="0"/>
              </a:rPr>
              <a:t>--&gt;</a:t>
            </a:r>
            <a:endParaRPr lang="en-US" altLang="en-US" b="0" dirty="0">
              <a:latin typeface="Arial" panose="020B0604020202020204" pitchFamily="34" charset="0"/>
            </a:endParaRPr>
          </a:p>
          <a:p>
            <a:pPr>
              <a:lnSpc>
                <a:spcPct val="120000"/>
              </a:lnSpc>
              <a:spcBef>
                <a:spcPct val="20000"/>
              </a:spcBef>
              <a:buSzTx/>
            </a:pPr>
            <a:r>
              <a:rPr lang="en-US" altLang="en-US" b="0" dirty="0">
                <a:latin typeface="Arial" panose="020B0604020202020204" pitchFamily="34" charset="0"/>
              </a:rPr>
              <a:t>Browsers ignore comments, unrecognizable tags, line breaks, multiple spaces, and tabs</a:t>
            </a:r>
          </a:p>
          <a:p>
            <a:pPr>
              <a:lnSpc>
                <a:spcPct val="120000"/>
              </a:lnSpc>
              <a:spcBef>
                <a:spcPct val="20000"/>
              </a:spcBef>
              <a:buSzTx/>
            </a:pPr>
            <a:r>
              <a:rPr lang="en-US" altLang="en-US" b="0" dirty="0">
                <a:latin typeface="Arial" panose="020B0604020202020204" pitchFamily="34" charset="0"/>
              </a:rPr>
              <a:t>Tags are suggestions to the browser, even if they are recognized by the browser</a:t>
            </a:r>
          </a:p>
        </p:txBody>
      </p:sp>
    </p:spTree>
    <p:extLst>
      <p:ext uri="{BB962C8B-B14F-4D97-AF65-F5344CB8AC3E}">
        <p14:creationId xmlns:p14="http://schemas.microsoft.com/office/powerpoint/2010/main" val="3892929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a:spcBef>
                <a:spcPct val="20000"/>
              </a:spcBef>
            </a:pPr>
            <a:r>
              <a:rPr lang="en-US" altLang="en-US" dirty="0"/>
              <a:t> HTML Document Structure</a:t>
            </a:r>
            <a:endParaRPr lang="en-US" altLang="en-US" sz="2400" dirty="0">
              <a:solidFill>
                <a:schemeClr val="tx1"/>
              </a:solidFill>
            </a:endParaRPr>
          </a:p>
        </p:txBody>
      </p:sp>
      <p:sp>
        <p:nvSpPr>
          <p:cNvPr id="107523" name="Rectangle 3"/>
          <p:cNvSpPr>
            <a:spLocks noGrp="1" noChangeArrowheads="1"/>
          </p:cNvSpPr>
          <p:nvPr>
            <p:ph type="body" idx="1"/>
          </p:nvPr>
        </p:nvSpPr>
        <p:spPr/>
        <p:txBody>
          <a:bodyPr>
            <a:normAutofit/>
          </a:bodyPr>
          <a:lstStyle/>
          <a:p>
            <a:pPr marL="225425" indent="-225425">
              <a:lnSpc>
                <a:spcPct val="110000"/>
              </a:lnSpc>
              <a:buSzTx/>
            </a:pPr>
            <a:r>
              <a:rPr lang="en-US" altLang="en-US" sz="2000">
                <a:latin typeface="Arial" panose="020B0604020202020204" pitchFamily="34" charset="0"/>
              </a:rPr>
              <a:t>Every HTML </a:t>
            </a:r>
            <a:r>
              <a:rPr lang="en-US" altLang="en-US" sz="2000" dirty="0">
                <a:latin typeface="Arial" panose="020B0604020202020204" pitchFamily="34" charset="0"/>
              </a:rPr>
              <a:t>document must begin with &lt;html&gt;</a:t>
            </a:r>
          </a:p>
          <a:p>
            <a:pPr marL="225425" indent="-225425">
              <a:lnSpc>
                <a:spcPct val="110000"/>
              </a:lnSpc>
              <a:buSzTx/>
            </a:pPr>
            <a:r>
              <a:rPr lang="en-US" altLang="en-US" sz="2000" dirty="0">
                <a:latin typeface="Courier New" panose="02070309020205020404" pitchFamily="49" charset="0"/>
              </a:rPr>
              <a:t>&lt;html&gt;</a:t>
            </a:r>
            <a:r>
              <a:rPr lang="en-US" altLang="en-US" sz="2000" dirty="0">
                <a:latin typeface="Arial" panose="020B0604020202020204" pitchFamily="34" charset="0"/>
              </a:rPr>
              <a:t>, </a:t>
            </a:r>
            <a:r>
              <a:rPr lang="en-US" altLang="en-US" sz="2000" dirty="0">
                <a:latin typeface="Courier New" panose="02070309020205020404" pitchFamily="49" charset="0"/>
              </a:rPr>
              <a:t>&lt;head&gt;</a:t>
            </a:r>
            <a:r>
              <a:rPr lang="en-US" altLang="en-US" sz="2000" dirty="0">
                <a:latin typeface="Arial" panose="020B0604020202020204" pitchFamily="34" charset="0"/>
              </a:rPr>
              <a:t>, </a:t>
            </a:r>
            <a:r>
              <a:rPr lang="en-US" altLang="en-US" sz="2000" dirty="0">
                <a:latin typeface="Courier New" panose="02070309020205020404" pitchFamily="49" charset="0"/>
              </a:rPr>
              <a:t>&lt;title&gt;</a:t>
            </a:r>
            <a:r>
              <a:rPr lang="en-US" altLang="en-US" sz="2000" dirty="0">
                <a:latin typeface="Arial" panose="020B0604020202020204" pitchFamily="34" charset="0"/>
              </a:rPr>
              <a:t>, and </a:t>
            </a:r>
            <a:r>
              <a:rPr lang="en-US" altLang="en-US" sz="2000" dirty="0">
                <a:latin typeface="Courier New" panose="02070309020205020404" pitchFamily="49" charset="0"/>
              </a:rPr>
              <a:t>&lt;body&gt;</a:t>
            </a:r>
            <a:r>
              <a:rPr lang="en-US" altLang="en-US" sz="2000" dirty="0">
                <a:latin typeface="Arial" panose="020B0604020202020204" pitchFamily="34" charset="0"/>
              </a:rPr>
              <a:t> are required in every document  </a:t>
            </a:r>
          </a:p>
          <a:p>
            <a:pPr marL="225425" indent="-225425">
              <a:lnSpc>
                <a:spcPct val="110000"/>
              </a:lnSpc>
              <a:buSzTx/>
            </a:pPr>
            <a:r>
              <a:rPr lang="en-US" altLang="en-US" sz="2000" dirty="0">
                <a:latin typeface="Arial" panose="020B0604020202020204" pitchFamily="34" charset="0"/>
              </a:rPr>
              <a:t>The whole document must have </a:t>
            </a:r>
            <a:r>
              <a:rPr lang="en-US" altLang="en-US" sz="2000" dirty="0">
                <a:latin typeface="Courier New" panose="02070309020205020404" pitchFamily="49" charset="0"/>
              </a:rPr>
              <a:t>&lt;html&gt;</a:t>
            </a:r>
            <a:r>
              <a:rPr lang="en-US" altLang="en-US" sz="2000" dirty="0">
                <a:latin typeface="Arial" panose="020B0604020202020204" pitchFamily="34" charset="0"/>
              </a:rPr>
              <a:t> as its root</a:t>
            </a:r>
          </a:p>
          <a:p>
            <a:pPr marL="225425" indent="-225425">
              <a:lnSpc>
                <a:spcPct val="110000"/>
              </a:lnSpc>
              <a:buSzTx/>
            </a:pPr>
            <a:r>
              <a:rPr lang="en-US" altLang="en-US" sz="2000" dirty="0">
                <a:latin typeface="Arial" panose="020B0604020202020204" pitchFamily="34" charset="0"/>
              </a:rPr>
              <a:t>A document consists of a head and a body </a:t>
            </a:r>
          </a:p>
          <a:p>
            <a:pPr marL="225425" indent="-225425">
              <a:lnSpc>
                <a:spcPct val="110000"/>
              </a:lnSpc>
              <a:buSzTx/>
            </a:pPr>
            <a:r>
              <a:rPr lang="en-US" altLang="en-US" sz="2000" dirty="0">
                <a:latin typeface="Arial" panose="020B0604020202020204" pitchFamily="34" charset="0"/>
              </a:rPr>
              <a:t>The </a:t>
            </a:r>
            <a:r>
              <a:rPr lang="en-US" altLang="en-US" sz="2000" dirty="0">
                <a:latin typeface="Courier New" panose="02070309020205020404" pitchFamily="49" charset="0"/>
              </a:rPr>
              <a:t>&lt;title&gt;</a:t>
            </a:r>
            <a:r>
              <a:rPr lang="en-US" altLang="en-US" sz="2000" dirty="0">
                <a:latin typeface="Arial" panose="020B0604020202020204" pitchFamily="34" charset="0"/>
              </a:rPr>
              <a:t> tag is used to give the document a title, which is normally displayed in the browser’s window title bar (at the top of the display)</a:t>
            </a:r>
          </a:p>
          <a:p>
            <a:pPr marL="225425" indent="-225425">
              <a:lnSpc>
                <a:spcPct val="110000"/>
              </a:lnSpc>
              <a:buSzTx/>
            </a:pPr>
            <a:r>
              <a:rPr lang="en-US" altLang="en-US" sz="2000" dirty="0">
                <a:latin typeface="Arial" panose="020B0604020202020204" pitchFamily="34" charset="0"/>
              </a:rPr>
              <a:t>Prior to XHTML 1.1, a document could have either a body or a frameset</a:t>
            </a:r>
            <a:endParaRPr lang="en-US" altLang="en-US" sz="2000" dirty="0"/>
          </a:p>
        </p:txBody>
      </p:sp>
    </p:spTree>
    <p:extLst>
      <p:ext uri="{BB962C8B-B14F-4D97-AF65-F5344CB8AC3E}">
        <p14:creationId xmlns:p14="http://schemas.microsoft.com/office/powerpoint/2010/main" val="34591169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pPr>
              <a:spcBef>
                <a:spcPct val="20000"/>
              </a:spcBef>
            </a:pPr>
            <a:r>
              <a:rPr lang="en-US" altLang="en-US" dirty="0"/>
              <a:t> Basic Text Markup</a:t>
            </a:r>
            <a:endParaRPr lang="en-US" altLang="en-US" sz="1800" dirty="0"/>
          </a:p>
        </p:txBody>
      </p:sp>
      <p:sp>
        <p:nvSpPr>
          <p:cNvPr id="108547" name="Rectangle 3"/>
          <p:cNvSpPr>
            <a:spLocks noGrp="1" noChangeArrowheads="1"/>
          </p:cNvSpPr>
          <p:nvPr>
            <p:ph type="body" idx="1"/>
          </p:nvPr>
        </p:nvSpPr>
        <p:spPr>
          <a:xfrm>
            <a:off x="581192" y="1968461"/>
            <a:ext cx="11029615" cy="4578113"/>
          </a:xfrm>
        </p:spPr>
        <p:txBody>
          <a:bodyPr>
            <a:noAutofit/>
          </a:bodyPr>
          <a:lstStyle/>
          <a:p>
            <a:pPr>
              <a:spcBef>
                <a:spcPct val="20000"/>
              </a:spcBef>
              <a:buSzTx/>
            </a:pPr>
            <a:r>
              <a:rPr lang="en-US" altLang="en-US" sz="1200" dirty="0">
                <a:latin typeface="Arial" panose="020B0604020202020204" pitchFamily="34" charset="0"/>
              </a:rPr>
              <a:t>Text is normally placed in paragraph elements</a:t>
            </a:r>
          </a:p>
          <a:p>
            <a:pPr>
              <a:spcBef>
                <a:spcPct val="20000"/>
              </a:spcBef>
              <a:buSzTx/>
            </a:pPr>
            <a:r>
              <a:rPr lang="en-US" altLang="en-US" sz="1200" i="1" dirty="0">
                <a:latin typeface="Arial" panose="020B0604020202020204" pitchFamily="34" charset="0"/>
              </a:rPr>
              <a:t>Paragraph Elements</a:t>
            </a:r>
            <a:endParaRPr lang="en-US" altLang="en-US" sz="1200" dirty="0">
              <a:latin typeface="Arial" panose="020B0604020202020204" pitchFamily="34" charset="0"/>
            </a:endParaRPr>
          </a:p>
          <a:p>
            <a:pPr lvl="1">
              <a:spcBef>
                <a:spcPct val="20000"/>
              </a:spcBef>
              <a:buSzTx/>
            </a:pPr>
            <a:r>
              <a:rPr lang="en-US" altLang="en-US" sz="1000" dirty="0">
                <a:latin typeface="Arial" panose="020B0604020202020204" pitchFamily="34" charset="0"/>
              </a:rPr>
              <a:t>The </a:t>
            </a:r>
            <a:r>
              <a:rPr lang="en-US" altLang="en-US" sz="900" dirty="0">
                <a:latin typeface="Courier New" panose="02070309020205020404" pitchFamily="49" charset="0"/>
              </a:rPr>
              <a:t>&lt;p&gt;</a:t>
            </a:r>
            <a:r>
              <a:rPr lang="en-US" altLang="en-US" sz="1000" dirty="0">
                <a:latin typeface="Arial" panose="020B0604020202020204" pitchFamily="34" charset="0"/>
              </a:rPr>
              <a:t> tag breaks the current line and inserts a blank line - the new line gets the beginning of the content of the paragraph</a:t>
            </a:r>
          </a:p>
          <a:p>
            <a:pPr lvl="1">
              <a:spcBef>
                <a:spcPct val="20000"/>
              </a:spcBef>
              <a:buSzTx/>
            </a:pPr>
            <a:r>
              <a:rPr lang="en-US" altLang="en-US" sz="1000" dirty="0">
                <a:latin typeface="Arial" panose="020B0604020202020204" pitchFamily="34" charset="0"/>
              </a:rPr>
              <a:t>The browser puts as many words of the paragraph’s content as will fit in each line</a:t>
            </a:r>
            <a:endParaRPr lang="en-US" altLang="en-US" sz="1000" dirty="0">
              <a:latin typeface="Courier New" panose="02070309020205020404" pitchFamily="49" charset="0"/>
            </a:endParaRPr>
          </a:p>
          <a:p>
            <a:pPr lvl="1">
              <a:spcBef>
                <a:spcPct val="20000"/>
              </a:spcBef>
              <a:buSzTx/>
              <a:buFontTx/>
              <a:buNone/>
            </a:pPr>
            <a:r>
              <a:rPr lang="en-US" altLang="en-US" sz="1000" dirty="0">
                <a:latin typeface="Courier New" panose="02070309020205020404" pitchFamily="49" charset="0"/>
              </a:rPr>
              <a:t>&lt;!-- </a:t>
            </a:r>
            <a:r>
              <a:rPr lang="en-US" altLang="en-US" sz="1000" dirty="0" err="1">
                <a:latin typeface="Courier New" panose="02070309020205020404" pitchFamily="49" charset="0"/>
              </a:rPr>
              <a:t>greet.hmtl</a:t>
            </a:r>
            <a:endParaRPr lang="en-US" altLang="en-US" sz="1000" dirty="0">
              <a:latin typeface="Courier New" panose="02070309020205020404" pitchFamily="49" charset="0"/>
            </a:endParaRPr>
          </a:p>
          <a:p>
            <a:pPr lvl="1">
              <a:spcBef>
                <a:spcPct val="20000"/>
              </a:spcBef>
              <a:buSzTx/>
              <a:buFontTx/>
              <a:buNone/>
            </a:pPr>
            <a:r>
              <a:rPr lang="en-US" altLang="en-US" sz="1000" dirty="0">
                <a:latin typeface="Courier New" panose="02070309020205020404" pitchFamily="49" charset="0"/>
              </a:rPr>
              <a:t>     A trivial document</a:t>
            </a:r>
          </a:p>
          <a:p>
            <a:pPr lvl="1">
              <a:spcBef>
                <a:spcPct val="20000"/>
              </a:spcBef>
              <a:buSzTx/>
              <a:buFontTx/>
              <a:buNone/>
            </a:pPr>
            <a:r>
              <a:rPr lang="en-US" altLang="en-US" sz="1000" dirty="0">
                <a:latin typeface="Courier New" panose="02070309020205020404" pitchFamily="49" charset="0"/>
              </a:rPr>
              <a:t>     --&gt;</a:t>
            </a:r>
          </a:p>
          <a:p>
            <a:pPr lvl="1">
              <a:spcBef>
                <a:spcPct val="20000"/>
              </a:spcBef>
              <a:buSzTx/>
              <a:buFontTx/>
              <a:buNone/>
            </a:pPr>
            <a:r>
              <a:rPr lang="en-US" altLang="en-US" sz="1000" dirty="0">
                <a:latin typeface="Courier New" panose="02070309020205020404" pitchFamily="49" charset="0"/>
              </a:rPr>
              <a:t>&lt;html&gt;</a:t>
            </a:r>
          </a:p>
          <a:p>
            <a:pPr lvl="1">
              <a:spcBef>
                <a:spcPct val="20000"/>
              </a:spcBef>
              <a:buSzTx/>
              <a:buFontTx/>
              <a:buNone/>
            </a:pPr>
            <a:r>
              <a:rPr lang="en-US" altLang="en-US" sz="1000" dirty="0">
                <a:latin typeface="Courier New" panose="02070309020205020404" pitchFamily="49" charset="0"/>
              </a:rPr>
              <a:t>  &lt;head&gt; &lt;title&gt; Our first document &lt;/title&gt;</a:t>
            </a:r>
          </a:p>
          <a:p>
            <a:pPr lvl="1">
              <a:spcBef>
                <a:spcPct val="20000"/>
              </a:spcBef>
              <a:buSzTx/>
              <a:buFontTx/>
              <a:buNone/>
            </a:pPr>
            <a:r>
              <a:rPr lang="en-US" altLang="en-US" sz="1000" dirty="0">
                <a:latin typeface="Courier New" panose="02070309020205020404" pitchFamily="49" charset="0"/>
              </a:rPr>
              <a:t>  &lt;/head&gt;</a:t>
            </a:r>
          </a:p>
          <a:p>
            <a:pPr lvl="1">
              <a:spcBef>
                <a:spcPct val="20000"/>
              </a:spcBef>
              <a:buSzTx/>
              <a:buFontTx/>
              <a:buNone/>
            </a:pPr>
            <a:r>
              <a:rPr lang="en-US" altLang="en-US" sz="1000" dirty="0">
                <a:latin typeface="Courier New" panose="02070309020205020404" pitchFamily="49" charset="0"/>
              </a:rPr>
              <a:t>  &lt;body&gt;</a:t>
            </a:r>
          </a:p>
          <a:p>
            <a:pPr lvl="1">
              <a:spcBef>
                <a:spcPct val="20000"/>
              </a:spcBef>
              <a:buSzTx/>
              <a:buFontTx/>
              <a:buNone/>
            </a:pPr>
            <a:r>
              <a:rPr lang="en-US" altLang="en-US" sz="1000" dirty="0">
                <a:latin typeface="Courier New" panose="02070309020205020404" pitchFamily="49" charset="0"/>
              </a:rPr>
              <a:t>    &lt;p&gt;</a:t>
            </a:r>
          </a:p>
          <a:p>
            <a:pPr lvl="1">
              <a:spcBef>
                <a:spcPct val="20000"/>
              </a:spcBef>
              <a:buSzTx/>
              <a:buFontTx/>
              <a:buNone/>
            </a:pPr>
            <a:r>
              <a:rPr lang="en-US" altLang="en-US" sz="1000" dirty="0">
                <a:latin typeface="Courier New" panose="02070309020205020404" pitchFamily="49" charset="0"/>
              </a:rPr>
              <a:t>      Greetings from your Webmaster! </a:t>
            </a:r>
          </a:p>
          <a:p>
            <a:pPr lvl="1">
              <a:spcBef>
                <a:spcPct val="20000"/>
              </a:spcBef>
              <a:buSzTx/>
              <a:buFontTx/>
              <a:buNone/>
            </a:pPr>
            <a:r>
              <a:rPr lang="en-US" altLang="en-US" sz="1000" dirty="0">
                <a:latin typeface="Courier New" panose="02070309020205020404" pitchFamily="49" charset="0"/>
              </a:rPr>
              <a:t>    &lt;/p&gt;</a:t>
            </a:r>
          </a:p>
          <a:p>
            <a:pPr lvl="1">
              <a:spcBef>
                <a:spcPct val="20000"/>
              </a:spcBef>
              <a:buSzTx/>
              <a:buFontTx/>
              <a:buNone/>
            </a:pPr>
            <a:r>
              <a:rPr lang="en-US" altLang="en-US" sz="1000" dirty="0">
                <a:latin typeface="Courier New" panose="02070309020205020404" pitchFamily="49" charset="0"/>
              </a:rPr>
              <a:t>  &lt;/body&gt;</a:t>
            </a:r>
          </a:p>
          <a:p>
            <a:pPr lvl="1">
              <a:spcBef>
                <a:spcPct val="20000"/>
              </a:spcBef>
              <a:buSzTx/>
              <a:buFontTx/>
              <a:buNone/>
            </a:pPr>
            <a:r>
              <a:rPr lang="en-US" altLang="en-US" sz="1000" dirty="0">
                <a:latin typeface="Courier New" panose="02070309020205020404" pitchFamily="49" charset="0"/>
              </a:rPr>
              <a:t>&lt;/html&gt;</a:t>
            </a:r>
            <a:endParaRPr lang="en-US" altLang="en-US" sz="900" dirty="0">
              <a:latin typeface="Courier New" panose="02070309020205020404" pitchFamily="49" charset="0"/>
            </a:endParaRPr>
          </a:p>
        </p:txBody>
      </p:sp>
    </p:spTree>
    <p:extLst>
      <p:ext uri="{BB962C8B-B14F-4D97-AF65-F5344CB8AC3E}">
        <p14:creationId xmlns:p14="http://schemas.microsoft.com/office/powerpoint/2010/main" val="25795066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pPr>
              <a:spcBef>
                <a:spcPct val="20000"/>
              </a:spcBef>
            </a:pPr>
            <a:r>
              <a:rPr lang="en-US" altLang="en-US" dirty="0"/>
              <a:t> Basic Text Markup </a:t>
            </a:r>
            <a:r>
              <a:rPr lang="en-US" altLang="en-US" sz="2400" dirty="0"/>
              <a:t>(continued)</a:t>
            </a:r>
            <a:endParaRPr lang="en-US" altLang="en-US" sz="1800" dirty="0"/>
          </a:p>
        </p:txBody>
      </p:sp>
      <p:sp>
        <p:nvSpPr>
          <p:cNvPr id="109571" name="Rectangle 3"/>
          <p:cNvSpPr>
            <a:spLocks noGrp="1" noChangeArrowheads="1"/>
          </p:cNvSpPr>
          <p:nvPr>
            <p:ph type="body" idx="1"/>
          </p:nvPr>
        </p:nvSpPr>
        <p:spPr>
          <a:xfrm>
            <a:off x="581192" y="2525052"/>
            <a:ext cx="11029615" cy="3678303"/>
          </a:xfrm>
        </p:spPr>
        <p:txBody>
          <a:bodyPr>
            <a:noAutofit/>
          </a:bodyPr>
          <a:lstStyle/>
          <a:p>
            <a:pPr marL="381000" indent="-381000">
              <a:buSzTx/>
            </a:pPr>
            <a:r>
              <a:rPr lang="en-US" altLang="en-US" sz="1600" dirty="0">
                <a:latin typeface="Arial" panose="020B0604020202020204" pitchFamily="34" charset="0"/>
              </a:rPr>
              <a:t>W3C HTML Validation Service </a:t>
            </a:r>
          </a:p>
          <a:p>
            <a:pPr marL="762000" lvl="1" indent="-304800">
              <a:buSzTx/>
              <a:buNone/>
            </a:pPr>
            <a:r>
              <a:rPr lang="en-US" altLang="en-US" sz="1100" dirty="0">
                <a:latin typeface="Arial" panose="020B0604020202020204" pitchFamily="34" charset="0"/>
              </a:rPr>
              <a:t>     </a:t>
            </a:r>
            <a:r>
              <a:rPr lang="en-US" altLang="en-US" sz="1050" dirty="0">
                <a:latin typeface="Courier New" panose="02070309020205020404" pitchFamily="49" charset="0"/>
              </a:rPr>
              <a:t>http://validator.w3.org/file-upload.html</a:t>
            </a:r>
            <a:endParaRPr lang="en-US" altLang="en-US" sz="1100" dirty="0">
              <a:latin typeface="Arial" panose="020B0604020202020204" pitchFamily="34" charset="0"/>
            </a:endParaRPr>
          </a:p>
          <a:p>
            <a:pPr marL="381000" indent="-381000">
              <a:buSzTx/>
            </a:pPr>
            <a:r>
              <a:rPr lang="en-US" altLang="en-US" sz="1600" dirty="0">
                <a:latin typeface="Arial" panose="020B0604020202020204" pitchFamily="34" charset="0"/>
              </a:rPr>
              <a:t>Line breaks</a:t>
            </a:r>
          </a:p>
          <a:p>
            <a:pPr marL="762000" lvl="1" indent="-304800">
              <a:buSzTx/>
            </a:pPr>
            <a:r>
              <a:rPr lang="en-US" altLang="en-US" sz="1100" dirty="0">
                <a:latin typeface="Arial" panose="020B0604020202020204" pitchFamily="34" charset="0"/>
              </a:rPr>
              <a:t>The effect of the </a:t>
            </a:r>
            <a:r>
              <a:rPr lang="en-US" altLang="en-US" sz="1050" dirty="0">
                <a:latin typeface="Courier New" panose="02070309020205020404" pitchFamily="49" charset="0"/>
              </a:rPr>
              <a:t>&lt;</a:t>
            </a:r>
            <a:r>
              <a:rPr lang="en-US" altLang="en-US" sz="1050" dirty="0" err="1">
                <a:latin typeface="Courier New" panose="02070309020205020404" pitchFamily="49" charset="0"/>
              </a:rPr>
              <a:t>br</a:t>
            </a:r>
            <a:r>
              <a:rPr lang="en-US" altLang="en-US" sz="1050" dirty="0">
                <a:latin typeface="Courier New" panose="02070309020205020404" pitchFamily="49" charset="0"/>
              </a:rPr>
              <a:t> /&gt;</a:t>
            </a:r>
            <a:r>
              <a:rPr lang="en-US" altLang="en-US" sz="1100" dirty="0">
                <a:latin typeface="Arial" panose="020B0604020202020204" pitchFamily="34" charset="0"/>
              </a:rPr>
              <a:t> tag is the same as that of </a:t>
            </a:r>
            <a:r>
              <a:rPr lang="en-US" altLang="en-US" sz="1050" dirty="0">
                <a:latin typeface="Courier New" panose="02070309020205020404" pitchFamily="49" charset="0"/>
              </a:rPr>
              <a:t>&lt;p&gt;</a:t>
            </a:r>
            <a:r>
              <a:rPr lang="en-US" altLang="en-US" sz="1100" dirty="0">
                <a:latin typeface="Arial" panose="020B0604020202020204" pitchFamily="34" charset="0"/>
              </a:rPr>
              <a:t>, except for the blank line</a:t>
            </a:r>
          </a:p>
          <a:p>
            <a:pPr marL="1219200" lvl="2" indent="-304800">
              <a:buSzTx/>
            </a:pPr>
            <a:r>
              <a:rPr lang="en-US" altLang="en-US" sz="1100" dirty="0">
                <a:latin typeface="Arial" panose="020B0604020202020204" pitchFamily="34" charset="0"/>
              </a:rPr>
              <a:t>No closing tag!</a:t>
            </a:r>
          </a:p>
          <a:p>
            <a:pPr marL="381000" indent="-381000">
              <a:buSzTx/>
            </a:pPr>
            <a:r>
              <a:rPr lang="en-US" altLang="en-US" sz="1600" dirty="0">
                <a:latin typeface="Arial" panose="020B0604020202020204" pitchFamily="34" charset="0"/>
              </a:rPr>
              <a:t>Example of paragraphs and line breaks</a:t>
            </a:r>
          </a:p>
          <a:p>
            <a:pPr marL="762000" lvl="1" indent="-304800">
              <a:buSzTx/>
              <a:buNone/>
            </a:pPr>
            <a:r>
              <a:rPr lang="en-US" altLang="en-US" sz="1050" dirty="0">
                <a:latin typeface="Courier New" panose="02070309020205020404" pitchFamily="49" charset="0"/>
              </a:rPr>
              <a:t>On the plains of hesitation &lt;p&gt; bleach the </a:t>
            </a:r>
          </a:p>
          <a:p>
            <a:pPr marL="762000" lvl="1" indent="-304800">
              <a:buSzTx/>
              <a:buNone/>
            </a:pPr>
            <a:r>
              <a:rPr lang="en-US" altLang="en-US" sz="1050" dirty="0">
                <a:latin typeface="Courier New" panose="02070309020205020404" pitchFamily="49" charset="0"/>
              </a:rPr>
              <a:t>bones of countless millions &lt;/p&gt; &lt;</a:t>
            </a:r>
            <a:r>
              <a:rPr lang="en-US" altLang="en-US" sz="1050" dirty="0" err="1">
                <a:latin typeface="Courier New" panose="02070309020205020404" pitchFamily="49" charset="0"/>
              </a:rPr>
              <a:t>br</a:t>
            </a:r>
            <a:r>
              <a:rPr lang="en-US" altLang="en-US" sz="1050" dirty="0">
                <a:latin typeface="Courier New" panose="02070309020205020404" pitchFamily="49" charset="0"/>
              </a:rPr>
              <a:t> /&gt;</a:t>
            </a:r>
          </a:p>
          <a:p>
            <a:pPr marL="762000" lvl="1" indent="-304800">
              <a:buSzTx/>
              <a:buNone/>
            </a:pPr>
            <a:r>
              <a:rPr lang="en-US" altLang="en-US" sz="1050" dirty="0">
                <a:latin typeface="Courier New" panose="02070309020205020404" pitchFamily="49" charset="0"/>
              </a:rPr>
              <a:t>who, at the dawn of victory &lt;</a:t>
            </a:r>
            <a:r>
              <a:rPr lang="en-US" altLang="en-US" sz="1050" dirty="0" err="1">
                <a:latin typeface="Courier New" panose="02070309020205020404" pitchFamily="49" charset="0"/>
              </a:rPr>
              <a:t>br</a:t>
            </a:r>
            <a:r>
              <a:rPr lang="en-US" altLang="en-US" sz="1050" dirty="0">
                <a:latin typeface="Courier New" panose="02070309020205020404" pitchFamily="49" charset="0"/>
              </a:rPr>
              <a:t> /&gt; sat down </a:t>
            </a:r>
          </a:p>
          <a:p>
            <a:pPr marL="762000" lvl="1" indent="-304800">
              <a:buSzTx/>
              <a:buNone/>
            </a:pPr>
            <a:r>
              <a:rPr lang="en-US" altLang="en-US" sz="1050" dirty="0">
                <a:latin typeface="Courier New" panose="02070309020205020404" pitchFamily="49" charset="0"/>
              </a:rPr>
              <a:t>to wait, and waiting, died.</a:t>
            </a:r>
            <a:endParaRPr lang="en-US" altLang="en-US" sz="1100" dirty="0">
              <a:latin typeface="Arial" panose="020B0604020202020204" pitchFamily="34" charset="0"/>
            </a:endParaRPr>
          </a:p>
          <a:p>
            <a:pPr marL="762000" lvl="1" indent="-304800">
              <a:buSzTx/>
              <a:buNone/>
            </a:pPr>
            <a:endParaRPr lang="en-US" altLang="en-US" sz="1100" dirty="0">
              <a:latin typeface="Arial" panose="020B0604020202020204" pitchFamily="34" charset="0"/>
            </a:endParaRPr>
          </a:p>
          <a:p>
            <a:pPr marL="381000" indent="-381000">
              <a:buSzTx/>
            </a:pPr>
            <a:r>
              <a:rPr lang="en-US" altLang="en-US" sz="1600" dirty="0">
                <a:latin typeface="Arial" panose="020B0604020202020204" pitchFamily="34" charset="0"/>
              </a:rPr>
              <a:t>Typical display of this text:</a:t>
            </a:r>
          </a:p>
          <a:p>
            <a:pPr marL="762000" lvl="1" indent="-304800">
              <a:buSzTx/>
              <a:buNone/>
            </a:pPr>
            <a:r>
              <a:rPr lang="en-US" altLang="en-US" sz="1050" dirty="0">
                <a:latin typeface="Courier New" panose="02070309020205020404" pitchFamily="49" charset="0"/>
              </a:rPr>
              <a:t>On the plains of hesitation</a:t>
            </a:r>
          </a:p>
          <a:p>
            <a:pPr marL="762000" lvl="1" indent="-304800">
              <a:buSzTx/>
              <a:buNone/>
            </a:pPr>
            <a:r>
              <a:rPr lang="en-US" altLang="en-US" sz="1050" dirty="0">
                <a:latin typeface="Courier New" panose="02070309020205020404" pitchFamily="49" charset="0"/>
              </a:rPr>
              <a:t>bleach the bones of countless millions</a:t>
            </a:r>
          </a:p>
          <a:p>
            <a:pPr marL="762000" lvl="1" indent="-304800">
              <a:buSzTx/>
              <a:buNone/>
            </a:pPr>
            <a:r>
              <a:rPr lang="en-US" altLang="en-US" sz="1050" dirty="0">
                <a:latin typeface="Courier New" panose="02070309020205020404" pitchFamily="49" charset="0"/>
              </a:rPr>
              <a:t>who, at the dawn of victory</a:t>
            </a:r>
          </a:p>
          <a:p>
            <a:pPr marL="762000" lvl="1" indent="-304800">
              <a:buSzTx/>
              <a:buNone/>
            </a:pPr>
            <a:r>
              <a:rPr lang="en-US" altLang="en-US" sz="1050" dirty="0">
                <a:latin typeface="Courier New" panose="02070309020205020404" pitchFamily="49" charset="0"/>
              </a:rPr>
              <a:t>sat down to wait, and waiting, died.</a:t>
            </a:r>
          </a:p>
        </p:txBody>
      </p:sp>
    </p:spTree>
    <p:extLst>
      <p:ext uri="{BB962C8B-B14F-4D97-AF65-F5344CB8AC3E}">
        <p14:creationId xmlns:p14="http://schemas.microsoft.com/office/powerpoint/2010/main" val="40558779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a:spcBef>
                <a:spcPct val="20000"/>
              </a:spcBef>
            </a:pPr>
            <a:r>
              <a:rPr lang="en-US" altLang="en-US" dirty="0"/>
              <a:t>Basic Text Markup </a:t>
            </a:r>
            <a:r>
              <a:rPr lang="en-US" altLang="en-US" sz="2400" dirty="0"/>
              <a:t>(continued)</a:t>
            </a:r>
            <a:endParaRPr lang="en-US" altLang="en-US" sz="1800" dirty="0"/>
          </a:p>
        </p:txBody>
      </p:sp>
      <p:sp>
        <p:nvSpPr>
          <p:cNvPr id="110595" name="Rectangle 3"/>
          <p:cNvSpPr>
            <a:spLocks noGrp="1" noChangeArrowheads="1"/>
          </p:cNvSpPr>
          <p:nvPr>
            <p:ph type="body" idx="1"/>
          </p:nvPr>
        </p:nvSpPr>
        <p:spPr>
          <a:xfrm>
            <a:off x="581192" y="2180496"/>
            <a:ext cx="4229347" cy="3678303"/>
          </a:xfrm>
        </p:spPr>
        <p:txBody>
          <a:bodyPr>
            <a:normAutofit/>
          </a:bodyPr>
          <a:lstStyle/>
          <a:p>
            <a:pPr>
              <a:lnSpc>
                <a:spcPct val="80000"/>
              </a:lnSpc>
              <a:spcBef>
                <a:spcPct val="20000"/>
              </a:spcBef>
              <a:buSzTx/>
            </a:pPr>
            <a:r>
              <a:rPr lang="en-US" altLang="en-US" sz="2800" i="1" dirty="0">
                <a:latin typeface="Arial" panose="020B0604020202020204" pitchFamily="34" charset="0"/>
              </a:rPr>
              <a:t>Headings</a:t>
            </a:r>
            <a:endParaRPr lang="en-US" altLang="en-US" sz="2400" i="1" dirty="0">
              <a:latin typeface="Arial" panose="020B0604020202020204" pitchFamily="34" charset="0"/>
            </a:endParaRPr>
          </a:p>
          <a:p>
            <a:pPr lvl="1">
              <a:lnSpc>
                <a:spcPct val="80000"/>
              </a:lnSpc>
              <a:spcBef>
                <a:spcPct val="20000"/>
              </a:spcBef>
              <a:buSzTx/>
            </a:pPr>
            <a:r>
              <a:rPr lang="en-US" altLang="en-US" sz="2000" dirty="0">
                <a:latin typeface="Arial" panose="020B0604020202020204" pitchFamily="34" charset="0"/>
              </a:rPr>
              <a:t>Six sizes, 1 - 6, specified with </a:t>
            </a:r>
            <a:r>
              <a:rPr lang="en-US" altLang="en-US" sz="2000" dirty="0">
                <a:latin typeface="Courier New" panose="02070309020205020404" pitchFamily="49" charset="0"/>
              </a:rPr>
              <a:t>&lt;h1&gt;</a:t>
            </a:r>
            <a:r>
              <a:rPr lang="en-US" altLang="en-US" sz="2000" dirty="0">
                <a:latin typeface="Arial" panose="020B0604020202020204" pitchFamily="34" charset="0"/>
              </a:rPr>
              <a:t> to </a:t>
            </a:r>
            <a:r>
              <a:rPr lang="en-US" altLang="en-US" sz="2000" dirty="0">
                <a:latin typeface="Courier New" panose="02070309020205020404" pitchFamily="49" charset="0"/>
              </a:rPr>
              <a:t>&lt;h6&gt;</a:t>
            </a:r>
          </a:p>
          <a:p>
            <a:pPr lvl="1">
              <a:lnSpc>
                <a:spcPct val="80000"/>
              </a:lnSpc>
              <a:spcBef>
                <a:spcPct val="20000"/>
              </a:spcBef>
              <a:buSzTx/>
            </a:pPr>
            <a:r>
              <a:rPr lang="en-US" altLang="en-US" sz="2000" dirty="0">
                <a:latin typeface="Arial" panose="020B0604020202020204" pitchFamily="34" charset="0"/>
              </a:rPr>
              <a:t>1, 2, and 3 use font sizes that are larger than the default font size</a:t>
            </a:r>
          </a:p>
          <a:p>
            <a:pPr lvl="1">
              <a:lnSpc>
                <a:spcPct val="80000"/>
              </a:lnSpc>
              <a:spcBef>
                <a:spcPct val="20000"/>
              </a:spcBef>
              <a:buSzTx/>
            </a:pPr>
            <a:r>
              <a:rPr lang="en-US" altLang="en-US" sz="2000" dirty="0">
                <a:latin typeface="Arial" panose="020B0604020202020204" pitchFamily="34" charset="0"/>
              </a:rPr>
              <a:t>4 uses the default size</a:t>
            </a:r>
          </a:p>
          <a:p>
            <a:pPr lvl="1">
              <a:lnSpc>
                <a:spcPct val="80000"/>
              </a:lnSpc>
              <a:spcBef>
                <a:spcPct val="20000"/>
              </a:spcBef>
              <a:buSzTx/>
            </a:pPr>
            <a:r>
              <a:rPr lang="en-US" altLang="en-US" sz="2000" dirty="0">
                <a:latin typeface="Arial" panose="020B0604020202020204" pitchFamily="34" charset="0"/>
              </a:rPr>
              <a:t>5 and 6 use smaller font sizes</a:t>
            </a:r>
          </a:p>
          <a:p>
            <a:pPr>
              <a:lnSpc>
                <a:spcPct val="80000"/>
              </a:lnSpc>
              <a:spcBef>
                <a:spcPct val="20000"/>
              </a:spcBef>
              <a:buSzTx/>
              <a:buFontTx/>
              <a:buNone/>
            </a:pPr>
            <a:r>
              <a:rPr lang="en-US" altLang="en-US" sz="2000" dirty="0">
                <a:latin typeface="Arial" panose="020B0604020202020204" pitchFamily="34" charset="0"/>
              </a:rPr>
              <a:t> </a:t>
            </a:r>
          </a:p>
          <a:p>
            <a:pPr>
              <a:lnSpc>
                <a:spcPct val="80000"/>
              </a:lnSpc>
              <a:spcBef>
                <a:spcPct val="20000"/>
              </a:spcBef>
              <a:buSzTx/>
              <a:buFontTx/>
              <a:buNone/>
            </a:pPr>
            <a:endParaRPr lang="en-US" altLang="en-US" dirty="0">
              <a:latin typeface="Courier New" panose="02070309020205020404" pitchFamily="49" charset="0"/>
            </a:endParaRPr>
          </a:p>
        </p:txBody>
      </p:sp>
      <p:sp>
        <p:nvSpPr>
          <p:cNvPr id="4" name="Rectangle 3"/>
          <p:cNvSpPr txBox="1">
            <a:spLocks noChangeArrowheads="1"/>
          </p:cNvSpPr>
          <p:nvPr/>
        </p:nvSpPr>
        <p:spPr>
          <a:xfrm>
            <a:off x="6948868" y="2332896"/>
            <a:ext cx="4229347" cy="3678303"/>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06000" marR="0" lvl="0" indent="-306000" algn="l" defTabSz="457200" rtl="0" eaLnBrk="1" fontAlgn="auto" latinLnBrk="0" hangingPunct="1">
              <a:lnSpc>
                <a:spcPct val="80000"/>
              </a:lnSpc>
              <a:spcBef>
                <a:spcPct val="20000"/>
              </a:spcBef>
              <a:spcAft>
                <a:spcPts val="600"/>
              </a:spcAft>
              <a:buClr>
                <a:srgbClr val="ED8428"/>
              </a:buClr>
              <a:buSzTx/>
              <a:buFontTx/>
              <a:buNone/>
              <a:tabLst/>
              <a:defRPr/>
            </a:pPr>
            <a:r>
              <a:rPr kumimoji="0" lang="en-US" altLang="en-US" sz="1600" b="0" i="0" u="none" strike="noStrike" kern="1200" cap="none" spc="0" normalizeH="0" baseline="0" noProof="0" dirty="0">
                <a:ln>
                  <a:noFill/>
                </a:ln>
                <a:solidFill>
                  <a:srgbClr val="3D3D3D"/>
                </a:solidFill>
                <a:effectLst/>
                <a:uLnTx/>
                <a:uFillTx/>
                <a:latin typeface="Arial" panose="020B0604020202020204" pitchFamily="34" charset="0"/>
                <a:ea typeface="+mn-ea"/>
                <a:cs typeface="+mn-cs"/>
              </a:rPr>
              <a:t> </a:t>
            </a:r>
          </a:p>
          <a:p>
            <a:pPr marL="306000" marR="0" lvl="0" indent="-306000" algn="l" defTabSz="457200" rtl="0" eaLnBrk="1" fontAlgn="auto" latinLnBrk="0" hangingPunct="1">
              <a:lnSpc>
                <a:spcPct val="80000"/>
              </a:lnSpc>
              <a:spcBef>
                <a:spcPct val="20000"/>
              </a:spcBef>
              <a:spcAft>
                <a:spcPts val="600"/>
              </a:spcAft>
              <a:buClr>
                <a:srgbClr val="ED8428"/>
              </a:buClr>
              <a:buSzTx/>
              <a:buFontTx/>
              <a:buNone/>
              <a:tabLst/>
              <a:defRPr/>
            </a:pPr>
            <a:r>
              <a:rPr kumimoji="0" lang="en-US" altLang="en-US" sz="1100" b="0" i="0" u="none" strike="noStrike" kern="1200" cap="none" spc="0" normalizeH="0" baseline="0" noProof="0" dirty="0">
                <a:ln>
                  <a:noFill/>
                </a:ln>
                <a:solidFill>
                  <a:srgbClr val="3D3D3D"/>
                </a:solidFill>
                <a:effectLst/>
                <a:uLnTx/>
                <a:uFillTx/>
                <a:latin typeface="Courier New" panose="02070309020205020404" pitchFamily="49" charset="0"/>
                <a:ea typeface="+mn-ea"/>
                <a:cs typeface="+mn-cs"/>
              </a:rPr>
              <a:t>&lt;!-- headings.html</a:t>
            </a:r>
          </a:p>
          <a:p>
            <a:pPr marL="306000" marR="0" lvl="0" indent="-306000" algn="l" defTabSz="457200" rtl="0" eaLnBrk="1" fontAlgn="auto" latinLnBrk="0" hangingPunct="1">
              <a:lnSpc>
                <a:spcPct val="80000"/>
              </a:lnSpc>
              <a:spcBef>
                <a:spcPct val="20000"/>
              </a:spcBef>
              <a:spcAft>
                <a:spcPts val="600"/>
              </a:spcAft>
              <a:buClr>
                <a:srgbClr val="ED8428"/>
              </a:buClr>
              <a:buSzTx/>
              <a:buFontTx/>
              <a:buNone/>
              <a:tabLst/>
              <a:defRPr/>
            </a:pPr>
            <a:r>
              <a:rPr kumimoji="0" lang="en-US" altLang="en-US" sz="1100" b="0" i="0" u="none" strike="noStrike" kern="1200" cap="none" spc="0" normalizeH="0" baseline="0" noProof="0" dirty="0">
                <a:ln>
                  <a:noFill/>
                </a:ln>
                <a:solidFill>
                  <a:srgbClr val="3D3D3D"/>
                </a:solidFill>
                <a:effectLst/>
                <a:uLnTx/>
                <a:uFillTx/>
                <a:latin typeface="Courier New" panose="02070309020205020404" pitchFamily="49" charset="0"/>
                <a:ea typeface="+mn-ea"/>
                <a:cs typeface="+mn-cs"/>
              </a:rPr>
              <a:t>     An example to illustrate headings</a:t>
            </a:r>
          </a:p>
          <a:p>
            <a:pPr marL="306000" marR="0" lvl="0" indent="-306000" algn="l" defTabSz="457200" rtl="0" eaLnBrk="1" fontAlgn="auto" latinLnBrk="0" hangingPunct="1">
              <a:lnSpc>
                <a:spcPct val="80000"/>
              </a:lnSpc>
              <a:spcBef>
                <a:spcPct val="20000"/>
              </a:spcBef>
              <a:spcAft>
                <a:spcPts val="600"/>
              </a:spcAft>
              <a:buClr>
                <a:srgbClr val="ED8428"/>
              </a:buClr>
              <a:buSzTx/>
              <a:buFontTx/>
              <a:buNone/>
              <a:tabLst/>
              <a:defRPr/>
            </a:pPr>
            <a:r>
              <a:rPr kumimoji="0" lang="en-US" altLang="en-US" sz="1100" b="0" i="0" u="none" strike="noStrike" kern="1200" cap="none" spc="0" normalizeH="0" baseline="0" noProof="0" dirty="0">
                <a:ln>
                  <a:noFill/>
                </a:ln>
                <a:solidFill>
                  <a:srgbClr val="3D3D3D"/>
                </a:solidFill>
                <a:effectLst/>
                <a:uLnTx/>
                <a:uFillTx/>
                <a:latin typeface="Courier New" panose="02070309020205020404" pitchFamily="49" charset="0"/>
                <a:ea typeface="+mn-ea"/>
                <a:cs typeface="+mn-cs"/>
              </a:rPr>
              <a:t>     --&gt;</a:t>
            </a:r>
          </a:p>
          <a:p>
            <a:pPr marL="306000" marR="0" lvl="0" indent="-306000" algn="l" defTabSz="457200" rtl="0" eaLnBrk="1" fontAlgn="auto" latinLnBrk="0" hangingPunct="1">
              <a:lnSpc>
                <a:spcPct val="80000"/>
              </a:lnSpc>
              <a:spcBef>
                <a:spcPct val="20000"/>
              </a:spcBef>
              <a:spcAft>
                <a:spcPts val="600"/>
              </a:spcAft>
              <a:buClr>
                <a:srgbClr val="ED8428"/>
              </a:buClr>
              <a:buSzTx/>
              <a:buFontTx/>
              <a:buNone/>
              <a:tabLst/>
              <a:defRPr/>
            </a:pPr>
            <a:r>
              <a:rPr kumimoji="0" lang="en-US" altLang="en-US" sz="1100" b="0" i="0" u="none" strike="noStrike" kern="1200" cap="none" spc="0" normalizeH="0" baseline="0" noProof="0" dirty="0">
                <a:ln>
                  <a:noFill/>
                </a:ln>
                <a:solidFill>
                  <a:srgbClr val="3D3D3D"/>
                </a:solidFill>
                <a:effectLst/>
                <a:uLnTx/>
                <a:uFillTx/>
                <a:latin typeface="Courier New" panose="02070309020205020404" pitchFamily="49" charset="0"/>
                <a:ea typeface="+mn-ea"/>
                <a:cs typeface="+mn-cs"/>
              </a:rPr>
              <a:t>&lt;html&gt;</a:t>
            </a:r>
          </a:p>
          <a:p>
            <a:pPr marL="306000" marR="0" lvl="0" indent="-306000" algn="l" defTabSz="457200" rtl="0" eaLnBrk="1" fontAlgn="auto" latinLnBrk="0" hangingPunct="1">
              <a:lnSpc>
                <a:spcPct val="80000"/>
              </a:lnSpc>
              <a:spcBef>
                <a:spcPct val="20000"/>
              </a:spcBef>
              <a:spcAft>
                <a:spcPts val="600"/>
              </a:spcAft>
              <a:buClr>
                <a:srgbClr val="ED8428"/>
              </a:buClr>
              <a:buSzTx/>
              <a:buFontTx/>
              <a:buNone/>
              <a:tabLst/>
              <a:defRPr/>
            </a:pPr>
            <a:r>
              <a:rPr kumimoji="0" lang="en-US" altLang="en-US" sz="1100" b="0" i="0" u="none" strike="noStrike" kern="1200" cap="none" spc="0" normalizeH="0" baseline="0" noProof="0" dirty="0">
                <a:ln>
                  <a:noFill/>
                </a:ln>
                <a:solidFill>
                  <a:srgbClr val="3D3D3D"/>
                </a:solidFill>
                <a:effectLst/>
                <a:uLnTx/>
                <a:uFillTx/>
                <a:latin typeface="Courier New" panose="02070309020205020404" pitchFamily="49" charset="0"/>
                <a:ea typeface="+mn-ea"/>
                <a:cs typeface="+mn-cs"/>
              </a:rPr>
              <a:t>  &lt;head&gt; &lt;title&gt; Headings &lt;/title&gt;</a:t>
            </a:r>
          </a:p>
          <a:p>
            <a:pPr marL="306000" marR="0" lvl="0" indent="-306000" algn="l" defTabSz="457200" rtl="0" eaLnBrk="1" fontAlgn="auto" latinLnBrk="0" hangingPunct="1">
              <a:lnSpc>
                <a:spcPct val="80000"/>
              </a:lnSpc>
              <a:spcBef>
                <a:spcPct val="20000"/>
              </a:spcBef>
              <a:spcAft>
                <a:spcPts val="600"/>
              </a:spcAft>
              <a:buClr>
                <a:srgbClr val="ED8428"/>
              </a:buClr>
              <a:buSzTx/>
              <a:buFontTx/>
              <a:buNone/>
              <a:tabLst/>
              <a:defRPr/>
            </a:pPr>
            <a:r>
              <a:rPr kumimoji="0" lang="en-US" altLang="en-US" sz="1100" b="0" i="0" u="none" strike="noStrike" kern="1200" cap="none" spc="0" normalizeH="0" baseline="0" noProof="0" dirty="0">
                <a:ln>
                  <a:noFill/>
                </a:ln>
                <a:solidFill>
                  <a:srgbClr val="3D3D3D"/>
                </a:solidFill>
                <a:effectLst/>
                <a:uLnTx/>
                <a:uFillTx/>
                <a:latin typeface="Courier New" panose="02070309020205020404" pitchFamily="49" charset="0"/>
                <a:ea typeface="+mn-ea"/>
                <a:cs typeface="+mn-cs"/>
              </a:rPr>
              <a:t>  &lt;/head&gt;</a:t>
            </a:r>
          </a:p>
          <a:p>
            <a:pPr marL="306000" marR="0" lvl="0" indent="-306000" algn="l" defTabSz="457200" rtl="0" eaLnBrk="1" fontAlgn="auto" latinLnBrk="0" hangingPunct="1">
              <a:lnSpc>
                <a:spcPct val="80000"/>
              </a:lnSpc>
              <a:spcBef>
                <a:spcPct val="20000"/>
              </a:spcBef>
              <a:spcAft>
                <a:spcPts val="600"/>
              </a:spcAft>
              <a:buClr>
                <a:srgbClr val="ED8428"/>
              </a:buClr>
              <a:buSzTx/>
              <a:buFontTx/>
              <a:buNone/>
              <a:tabLst/>
              <a:defRPr/>
            </a:pPr>
            <a:r>
              <a:rPr kumimoji="0" lang="en-US" altLang="en-US" sz="1100" b="0" i="0" u="none" strike="noStrike" kern="1200" cap="none" spc="0" normalizeH="0" baseline="0" noProof="0" dirty="0">
                <a:ln>
                  <a:noFill/>
                </a:ln>
                <a:solidFill>
                  <a:srgbClr val="3D3D3D"/>
                </a:solidFill>
                <a:effectLst/>
                <a:uLnTx/>
                <a:uFillTx/>
                <a:latin typeface="Courier New" panose="02070309020205020404" pitchFamily="49" charset="0"/>
                <a:ea typeface="+mn-ea"/>
                <a:cs typeface="+mn-cs"/>
              </a:rPr>
              <a:t>  &lt;body&gt;</a:t>
            </a:r>
          </a:p>
          <a:p>
            <a:pPr marL="306000" marR="0" lvl="0" indent="-306000" algn="l" defTabSz="457200" rtl="0" eaLnBrk="1" fontAlgn="auto" latinLnBrk="0" hangingPunct="1">
              <a:lnSpc>
                <a:spcPct val="80000"/>
              </a:lnSpc>
              <a:spcBef>
                <a:spcPct val="20000"/>
              </a:spcBef>
              <a:spcAft>
                <a:spcPts val="600"/>
              </a:spcAft>
              <a:buClr>
                <a:srgbClr val="ED8428"/>
              </a:buClr>
              <a:buSzTx/>
              <a:buFontTx/>
              <a:buNone/>
              <a:tabLst/>
              <a:defRPr/>
            </a:pPr>
            <a:r>
              <a:rPr kumimoji="0" lang="en-US" altLang="en-US" sz="1100" b="0" i="0" u="none" strike="noStrike" kern="1200" cap="none" spc="0" normalizeH="0" baseline="0" noProof="0" dirty="0">
                <a:ln>
                  <a:noFill/>
                </a:ln>
                <a:solidFill>
                  <a:srgbClr val="3D3D3D"/>
                </a:solidFill>
                <a:effectLst/>
                <a:uLnTx/>
                <a:uFillTx/>
                <a:latin typeface="Courier New" panose="02070309020205020404" pitchFamily="49" charset="0"/>
                <a:ea typeface="+mn-ea"/>
                <a:cs typeface="+mn-cs"/>
              </a:rPr>
              <a:t>    &lt;h1&gt; Aidan’s Airplanes (h1) &lt;/h1&gt;</a:t>
            </a:r>
          </a:p>
          <a:p>
            <a:pPr marL="306000" marR="0" lvl="0" indent="-306000" algn="l" defTabSz="457200" rtl="0" eaLnBrk="1" fontAlgn="auto" latinLnBrk="0" hangingPunct="1">
              <a:lnSpc>
                <a:spcPct val="80000"/>
              </a:lnSpc>
              <a:spcBef>
                <a:spcPct val="20000"/>
              </a:spcBef>
              <a:spcAft>
                <a:spcPts val="600"/>
              </a:spcAft>
              <a:buClr>
                <a:srgbClr val="ED8428"/>
              </a:buClr>
              <a:buSzTx/>
              <a:buFontTx/>
              <a:buNone/>
              <a:tabLst/>
              <a:defRPr/>
            </a:pPr>
            <a:r>
              <a:rPr kumimoji="0" lang="en-US" altLang="en-US" sz="1100" b="0" i="0" u="none" strike="noStrike" kern="1200" cap="none" spc="0" normalizeH="0" baseline="0" noProof="0" dirty="0">
                <a:ln>
                  <a:noFill/>
                </a:ln>
                <a:solidFill>
                  <a:srgbClr val="3D3D3D"/>
                </a:solidFill>
                <a:effectLst/>
                <a:uLnTx/>
                <a:uFillTx/>
                <a:latin typeface="Courier New" panose="02070309020205020404" pitchFamily="49" charset="0"/>
                <a:ea typeface="+mn-ea"/>
                <a:cs typeface="+mn-cs"/>
              </a:rPr>
              <a:t>    &lt;h2&gt; The best in used airplanes (h2) &lt;/h2&gt;</a:t>
            </a:r>
          </a:p>
          <a:p>
            <a:pPr marL="306000" marR="0" lvl="0" indent="-306000" algn="l" defTabSz="457200" rtl="0" eaLnBrk="1" fontAlgn="auto" latinLnBrk="0" hangingPunct="1">
              <a:lnSpc>
                <a:spcPct val="80000"/>
              </a:lnSpc>
              <a:spcBef>
                <a:spcPct val="20000"/>
              </a:spcBef>
              <a:spcAft>
                <a:spcPts val="600"/>
              </a:spcAft>
              <a:buClr>
                <a:srgbClr val="ED8428"/>
              </a:buClr>
              <a:buSzTx/>
              <a:buFontTx/>
              <a:buNone/>
              <a:tabLst/>
              <a:defRPr/>
            </a:pPr>
            <a:r>
              <a:rPr kumimoji="0" lang="en-US" altLang="en-US" sz="1100" b="0" i="0" u="none" strike="noStrike" kern="1200" cap="none" spc="0" normalizeH="0" baseline="0" noProof="0" dirty="0">
                <a:ln>
                  <a:noFill/>
                </a:ln>
                <a:solidFill>
                  <a:srgbClr val="3D3D3D"/>
                </a:solidFill>
                <a:effectLst/>
                <a:uLnTx/>
                <a:uFillTx/>
                <a:latin typeface="Courier New" panose="02070309020205020404" pitchFamily="49" charset="0"/>
                <a:ea typeface="+mn-ea"/>
                <a:cs typeface="+mn-cs"/>
              </a:rPr>
              <a:t>    &lt;h3&gt; "We’ve got them by the </a:t>
            </a:r>
            <a:r>
              <a:rPr kumimoji="0" lang="en-US" altLang="en-US" sz="1100" b="0" i="0" u="none" strike="noStrike" kern="1200" cap="none" spc="0" normalizeH="0" baseline="0" noProof="0" dirty="0" err="1">
                <a:ln>
                  <a:noFill/>
                </a:ln>
                <a:solidFill>
                  <a:srgbClr val="3D3D3D"/>
                </a:solidFill>
                <a:effectLst/>
                <a:uLnTx/>
                <a:uFillTx/>
                <a:latin typeface="Courier New" panose="02070309020205020404" pitchFamily="49" charset="0"/>
                <a:ea typeface="+mn-ea"/>
                <a:cs typeface="+mn-cs"/>
              </a:rPr>
              <a:t>hangarful</a:t>
            </a:r>
            <a:r>
              <a:rPr kumimoji="0" lang="en-US" altLang="en-US" sz="1100" b="0" i="0" u="none" strike="noStrike" kern="1200" cap="none" spc="0" normalizeH="0" baseline="0" noProof="0" dirty="0">
                <a:ln>
                  <a:noFill/>
                </a:ln>
                <a:solidFill>
                  <a:srgbClr val="3D3D3D"/>
                </a:solidFill>
                <a:effectLst/>
                <a:uLnTx/>
                <a:uFillTx/>
                <a:latin typeface="Courier New" panose="02070309020205020404" pitchFamily="49" charset="0"/>
                <a:ea typeface="+mn-ea"/>
                <a:cs typeface="+mn-cs"/>
              </a:rPr>
              <a:t>" (h3)</a:t>
            </a:r>
          </a:p>
          <a:p>
            <a:pPr marL="306000" marR="0" lvl="0" indent="-306000" algn="l" defTabSz="457200" rtl="0" eaLnBrk="1" fontAlgn="auto" latinLnBrk="0" hangingPunct="1">
              <a:lnSpc>
                <a:spcPct val="80000"/>
              </a:lnSpc>
              <a:spcBef>
                <a:spcPct val="20000"/>
              </a:spcBef>
              <a:spcAft>
                <a:spcPts val="600"/>
              </a:spcAft>
              <a:buClr>
                <a:srgbClr val="ED8428"/>
              </a:buClr>
              <a:buSzTx/>
              <a:buFontTx/>
              <a:buNone/>
              <a:tabLst/>
              <a:defRPr/>
            </a:pPr>
            <a:r>
              <a:rPr kumimoji="0" lang="en-US" altLang="en-US" sz="1100" b="0" i="0" u="none" strike="noStrike" kern="1200" cap="none" spc="0" normalizeH="0" baseline="0" noProof="0" dirty="0">
                <a:ln>
                  <a:noFill/>
                </a:ln>
                <a:solidFill>
                  <a:srgbClr val="3D3D3D"/>
                </a:solidFill>
                <a:effectLst/>
                <a:uLnTx/>
                <a:uFillTx/>
                <a:latin typeface="Courier New" panose="02070309020205020404" pitchFamily="49" charset="0"/>
                <a:ea typeface="+mn-ea"/>
                <a:cs typeface="+mn-cs"/>
              </a:rPr>
              <a:t>    &lt;/h3&gt;</a:t>
            </a:r>
          </a:p>
          <a:p>
            <a:pPr marL="306000" marR="0" lvl="0" indent="-306000" algn="l" defTabSz="457200" rtl="0" eaLnBrk="1" fontAlgn="auto" latinLnBrk="0" hangingPunct="1">
              <a:lnSpc>
                <a:spcPct val="80000"/>
              </a:lnSpc>
              <a:spcBef>
                <a:spcPct val="20000"/>
              </a:spcBef>
              <a:spcAft>
                <a:spcPts val="600"/>
              </a:spcAft>
              <a:buClr>
                <a:srgbClr val="ED8428"/>
              </a:buClr>
              <a:buSzTx/>
              <a:buFontTx/>
              <a:buNone/>
              <a:tabLst/>
              <a:defRPr/>
            </a:pPr>
            <a:r>
              <a:rPr kumimoji="0" lang="en-US" altLang="en-US" sz="1100" b="0" i="0" u="none" strike="noStrike" kern="1200" cap="none" spc="0" normalizeH="0" baseline="0" noProof="0" dirty="0">
                <a:ln>
                  <a:noFill/>
                </a:ln>
                <a:solidFill>
                  <a:srgbClr val="3D3D3D"/>
                </a:solidFill>
                <a:effectLst/>
                <a:uLnTx/>
                <a:uFillTx/>
                <a:latin typeface="Courier New" panose="02070309020205020404" pitchFamily="49" charset="0"/>
                <a:ea typeface="+mn-ea"/>
                <a:cs typeface="+mn-cs"/>
              </a:rPr>
              <a:t>    &lt;h4&gt; We’re the guys to see for a good used</a:t>
            </a:r>
          </a:p>
          <a:p>
            <a:pPr marL="306000" marR="0" lvl="0" indent="-306000" algn="l" defTabSz="457200" rtl="0" eaLnBrk="1" fontAlgn="auto" latinLnBrk="0" hangingPunct="1">
              <a:lnSpc>
                <a:spcPct val="80000"/>
              </a:lnSpc>
              <a:spcBef>
                <a:spcPct val="20000"/>
              </a:spcBef>
              <a:spcAft>
                <a:spcPts val="600"/>
              </a:spcAft>
              <a:buClr>
                <a:srgbClr val="ED8428"/>
              </a:buClr>
              <a:buSzTx/>
              <a:buFontTx/>
              <a:buNone/>
              <a:tabLst/>
              <a:defRPr/>
            </a:pPr>
            <a:r>
              <a:rPr kumimoji="0" lang="en-US" altLang="en-US" sz="1100" b="0" i="0" u="none" strike="noStrike" kern="1200" cap="none" spc="0" normalizeH="0" baseline="0" noProof="0" dirty="0">
                <a:ln>
                  <a:noFill/>
                </a:ln>
                <a:solidFill>
                  <a:srgbClr val="3D3D3D"/>
                </a:solidFill>
                <a:effectLst/>
                <a:uLnTx/>
                <a:uFillTx/>
                <a:latin typeface="Courier New" panose="02070309020205020404" pitchFamily="49" charset="0"/>
                <a:ea typeface="+mn-ea"/>
                <a:cs typeface="+mn-cs"/>
              </a:rPr>
              <a:t>         airplane (h4) &lt;/h4&gt;</a:t>
            </a:r>
          </a:p>
          <a:p>
            <a:pPr marL="306000" marR="0" lvl="0" indent="-306000" algn="l" defTabSz="457200" rtl="0" eaLnBrk="1" fontAlgn="auto" latinLnBrk="0" hangingPunct="1">
              <a:lnSpc>
                <a:spcPct val="80000"/>
              </a:lnSpc>
              <a:spcBef>
                <a:spcPct val="20000"/>
              </a:spcBef>
              <a:spcAft>
                <a:spcPts val="600"/>
              </a:spcAft>
              <a:buClr>
                <a:srgbClr val="ED8428"/>
              </a:buClr>
              <a:buSzTx/>
              <a:buFontTx/>
              <a:buNone/>
              <a:tabLst/>
              <a:defRPr/>
            </a:pPr>
            <a:r>
              <a:rPr kumimoji="0" lang="en-US" altLang="en-US" sz="1100" b="0" i="0" u="none" strike="noStrike" kern="1200" cap="none" spc="0" normalizeH="0" baseline="0" noProof="0" dirty="0">
                <a:ln>
                  <a:noFill/>
                </a:ln>
                <a:solidFill>
                  <a:srgbClr val="3D3D3D"/>
                </a:solidFill>
                <a:effectLst/>
                <a:uLnTx/>
                <a:uFillTx/>
                <a:latin typeface="Courier New" panose="02070309020205020404" pitchFamily="49" charset="0"/>
                <a:ea typeface="+mn-ea"/>
                <a:cs typeface="+mn-cs"/>
              </a:rPr>
              <a:t>    &lt;h5&gt; We offer great prices on great planes</a:t>
            </a:r>
          </a:p>
          <a:p>
            <a:pPr marL="306000" marR="0" lvl="0" indent="-306000" algn="l" defTabSz="457200" rtl="0" eaLnBrk="1" fontAlgn="auto" latinLnBrk="0" hangingPunct="1">
              <a:lnSpc>
                <a:spcPct val="80000"/>
              </a:lnSpc>
              <a:spcBef>
                <a:spcPct val="20000"/>
              </a:spcBef>
              <a:spcAft>
                <a:spcPts val="600"/>
              </a:spcAft>
              <a:buClr>
                <a:srgbClr val="ED8428"/>
              </a:buClr>
              <a:buSzTx/>
              <a:buFontTx/>
              <a:buNone/>
              <a:tabLst/>
              <a:defRPr/>
            </a:pPr>
            <a:r>
              <a:rPr kumimoji="0" lang="en-US" altLang="en-US" sz="1100" b="0" i="0" u="none" strike="noStrike" kern="1200" cap="none" spc="0" normalizeH="0" baseline="0" noProof="0" dirty="0">
                <a:ln>
                  <a:noFill/>
                </a:ln>
                <a:solidFill>
                  <a:srgbClr val="3D3D3D"/>
                </a:solidFill>
                <a:effectLst/>
                <a:uLnTx/>
                <a:uFillTx/>
                <a:latin typeface="Courier New" panose="02070309020205020404" pitchFamily="49" charset="0"/>
                <a:ea typeface="+mn-ea"/>
                <a:cs typeface="+mn-cs"/>
              </a:rPr>
              <a:t>         (h5) &lt;/h5&gt;</a:t>
            </a:r>
          </a:p>
          <a:p>
            <a:pPr marL="306000" marR="0" lvl="0" indent="-306000" algn="l" defTabSz="457200" rtl="0" eaLnBrk="1" fontAlgn="auto" latinLnBrk="0" hangingPunct="1">
              <a:lnSpc>
                <a:spcPct val="80000"/>
              </a:lnSpc>
              <a:spcBef>
                <a:spcPct val="20000"/>
              </a:spcBef>
              <a:spcAft>
                <a:spcPts val="600"/>
              </a:spcAft>
              <a:buClr>
                <a:srgbClr val="ED8428"/>
              </a:buClr>
              <a:buSzTx/>
              <a:buFontTx/>
              <a:buNone/>
              <a:tabLst/>
              <a:defRPr/>
            </a:pPr>
            <a:r>
              <a:rPr kumimoji="0" lang="en-US" altLang="en-US" sz="1100" b="0" i="0" u="none" strike="noStrike" kern="1200" cap="none" spc="0" normalizeH="0" baseline="0" noProof="0" dirty="0">
                <a:ln>
                  <a:noFill/>
                </a:ln>
                <a:solidFill>
                  <a:srgbClr val="3D3D3D"/>
                </a:solidFill>
                <a:effectLst/>
                <a:uLnTx/>
                <a:uFillTx/>
                <a:latin typeface="Courier New" panose="02070309020205020404" pitchFamily="49" charset="0"/>
                <a:ea typeface="+mn-ea"/>
                <a:cs typeface="+mn-cs"/>
              </a:rPr>
              <a:t>    &lt;h6&gt; No returns, no guarantees, no refunds,</a:t>
            </a:r>
          </a:p>
          <a:p>
            <a:pPr marL="306000" marR="0" lvl="0" indent="-306000" algn="l" defTabSz="457200" rtl="0" eaLnBrk="1" fontAlgn="auto" latinLnBrk="0" hangingPunct="1">
              <a:lnSpc>
                <a:spcPct val="80000"/>
              </a:lnSpc>
              <a:spcBef>
                <a:spcPct val="20000"/>
              </a:spcBef>
              <a:spcAft>
                <a:spcPts val="600"/>
              </a:spcAft>
              <a:buClr>
                <a:srgbClr val="ED8428"/>
              </a:buClr>
              <a:buSzTx/>
              <a:buFontTx/>
              <a:buNone/>
              <a:tabLst/>
              <a:defRPr/>
            </a:pPr>
            <a:r>
              <a:rPr kumimoji="0" lang="en-US" altLang="en-US" sz="1100" b="0" i="0" u="none" strike="noStrike" kern="1200" cap="none" spc="0" normalizeH="0" baseline="0" noProof="0" dirty="0">
                <a:ln>
                  <a:noFill/>
                </a:ln>
                <a:solidFill>
                  <a:srgbClr val="3D3D3D"/>
                </a:solidFill>
                <a:effectLst/>
                <a:uLnTx/>
                <a:uFillTx/>
                <a:latin typeface="Courier New" panose="02070309020205020404" pitchFamily="49" charset="0"/>
                <a:ea typeface="+mn-ea"/>
                <a:cs typeface="+mn-cs"/>
              </a:rPr>
              <a:t>         all sales are final (h6) &lt;/h6&gt;</a:t>
            </a:r>
          </a:p>
          <a:p>
            <a:pPr marL="306000" marR="0" lvl="0" indent="-306000" algn="l" defTabSz="457200" rtl="0" eaLnBrk="1" fontAlgn="auto" latinLnBrk="0" hangingPunct="1">
              <a:lnSpc>
                <a:spcPct val="80000"/>
              </a:lnSpc>
              <a:spcBef>
                <a:spcPct val="20000"/>
              </a:spcBef>
              <a:spcAft>
                <a:spcPts val="600"/>
              </a:spcAft>
              <a:buClr>
                <a:srgbClr val="ED8428"/>
              </a:buClr>
              <a:buSzTx/>
              <a:buFontTx/>
              <a:buNone/>
              <a:tabLst/>
              <a:defRPr/>
            </a:pPr>
            <a:r>
              <a:rPr kumimoji="0" lang="en-US" altLang="en-US" sz="1100" b="0" i="0" u="none" strike="noStrike" kern="1200" cap="none" spc="0" normalizeH="0" baseline="0" noProof="0" dirty="0">
                <a:ln>
                  <a:noFill/>
                </a:ln>
                <a:solidFill>
                  <a:srgbClr val="3D3D3D"/>
                </a:solidFill>
                <a:effectLst/>
                <a:uLnTx/>
                <a:uFillTx/>
                <a:latin typeface="Courier New" panose="02070309020205020404" pitchFamily="49" charset="0"/>
                <a:ea typeface="+mn-ea"/>
                <a:cs typeface="+mn-cs"/>
              </a:rPr>
              <a:t>  &lt;/body&gt;</a:t>
            </a:r>
          </a:p>
          <a:p>
            <a:pPr marL="306000" marR="0" lvl="0" indent="-306000" algn="l" defTabSz="457200" rtl="0" eaLnBrk="1" fontAlgn="auto" latinLnBrk="0" hangingPunct="1">
              <a:lnSpc>
                <a:spcPct val="80000"/>
              </a:lnSpc>
              <a:spcBef>
                <a:spcPct val="20000"/>
              </a:spcBef>
              <a:spcAft>
                <a:spcPts val="600"/>
              </a:spcAft>
              <a:buClr>
                <a:srgbClr val="ED8428"/>
              </a:buClr>
              <a:buSzTx/>
              <a:buFontTx/>
              <a:buNone/>
              <a:tabLst/>
              <a:defRPr/>
            </a:pPr>
            <a:r>
              <a:rPr kumimoji="0" lang="en-US" altLang="en-US" sz="1100" b="0" i="0" u="none" strike="noStrike" kern="1200" cap="none" spc="0" normalizeH="0" baseline="0" noProof="0" dirty="0">
                <a:ln>
                  <a:noFill/>
                </a:ln>
                <a:solidFill>
                  <a:srgbClr val="3D3D3D"/>
                </a:solidFill>
                <a:effectLst/>
                <a:uLnTx/>
                <a:uFillTx/>
                <a:latin typeface="Courier New" panose="02070309020205020404" pitchFamily="49" charset="0"/>
                <a:ea typeface="+mn-ea"/>
                <a:cs typeface="+mn-cs"/>
              </a:rPr>
              <a:t>&lt;/html&gt;</a:t>
            </a:r>
          </a:p>
        </p:txBody>
      </p:sp>
    </p:spTree>
    <p:extLst>
      <p:ext uri="{BB962C8B-B14F-4D97-AF65-F5344CB8AC3E}">
        <p14:creationId xmlns:p14="http://schemas.microsoft.com/office/powerpoint/2010/main" val="29666772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pPr>
              <a:spcBef>
                <a:spcPct val="20000"/>
              </a:spcBef>
            </a:pPr>
            <a:r>
              <a:rPr lang="en-US" altLang="en-US" dirty="0"/>
              <a:t>Basic Text Markup </a:t>
            </a:r>
            <a:r>
              <a:rPr lang="en-US" altLang="en-US" sz="2400" dirty="0"/>
              <a:t>(continued)</a:t>
            </a:r>
          </a:p>
        </p:txBody>
      </p:sp>
      <p:sp>
        <p:nvSpPr>
          <p:cNvPr id="111619" name="Rectangle 3"/>
          <p:cNvSpPr>
            <a:spLocks noGrp="1" noChangeArrowheads="1"/>
          </p:cNvSpPr>
          <p:nvPr>
            <p:ph type="body" idx="1"/>
          </p:nvPr>
        </p:nvSpPr>
        <p:spPr>
          <a:xfrm>
            <a:off x="301487" y="2197100"/>
            <a:ext cx="5781261" cy="2660650"/>
          </a:xfrm>
        </p:spPr>
        <p:txBody>
          <a:bodyPr>
            <a:normAutofit fontScale="92500" lnSpcReduction="20000"/>
          </a:bodyPr>
          <a:lstStyle/>
          <a:p>
            <a:pPr>
              <a:lnSpc>
                <a:spcPct val="100000"/>
              </a:lnSpc>
              <a:spcBef>
                <a:spcPct val="20000"/>
              </a:spcBef>
              <a:buSzTx/>
            </a:pPr>
            <a:r>
              <a:rPr lang="en-US" altLang="en-US" sz="1600" dirty="0" err="1">
                <a:latin typeface="Arial" panose="020B0604020202020204" pitchFamily="34" charset="0"/>
              </a:rPr>
              <a:t>Blockquotes</a:t>
            </a:r>
            <a:endParaRPr lang="en-US" altLang="en-US" sz="1600" dirty="0">
              <a:latin typeface="Arial" panose="020B0604020202020204" pitchFamily="34" charset="0"/>
            </a:endParaRPr>
          </a:p>
          <a:p>
            <a:pPr lvl="1">
              <a:lnSpc>
                <a:spcPct val="100000"/>
              </a:lnSpc>
              <a:spcBef>
                <a:spcPct val="20000"/>
              </a:spcBef>
              <a:buSzTx/>
            </a:pPr>
            <a:r>
              <a:rPr lang="en-US" altLang="en-US" sz="1200" dirty="0">
                <a:latin typeface="Arial" panose="020B0604020202020204" pitchFamily="34" charset="0"/>
              </a:rPr>
              <a:t>Content of </a:t>
            </a:r>
            <a:r>
              <a:rPr lang="en-US" altLang="en-US" sz="1000" dirty="0">
                <a:latin typeface="Courier New" panose="02070309020205020404" pitchFamily="49" charset="0"/>
              </a:rPr>
              <a:t>&lt;</a:t>
            </a:r>
            <a:r>
              <a:rPr lang="en-US" altLang="en-US" sz="1000" dirty="0" err="1">
                <a:latin typeface="Courier New" panose="02070309020205020404" pitchFamily="49" charset="0"/>
              </a:rPr>
              <a:t>blockquote</a:t>
            </a:r>
            <a:r>
              <a:rPr lang="en-US" altLang="en-US" sz="1000" dirty="0">
                <a:latin typeface="Courier New" panose="02070309020205020404" pitchFamily="49" charset="0"/>
              </a:rPr>
              <a:t>&gt;</a:t>
            </a:r>
          </a:p>
          <a:p>
            <a:pPr lvl="1">
              <a:lnSpc>
                <a:spcPct val="100000"/>
              </a:lnSpc>
              <a:spcBef>
                <a:spcPct val="20000"/>
              </a:spcBef>
              <a:buSzTx/>
            </a:pPr>
            <a:r>
              <a:rPr lang="en-US" altLang="en-US" sz="1200" dirty="0">
                <a:latin typeface="Arial" panose="020B0604020202020204" pitchFamily="34" charset="0"/>
              </a:rPr>
              <a:t>To set a block of text off from the normal flow and appearance of text</a:t>
            </a:r>
          </a:p>
          <a:p>
            <a:pPr lvl="1">
              <a:lnSpc>
                <a:spcPct val="100000"/>
              </a:lnSpc>
              <a:spcBef>
                <a:spcPct val="20000"/>
              </a:spcBef>
              <a:buSzTx/>
            </a:pPr>
            <a:r>
              <a:rPr lang="en-US" altLang="en-US" sz="1200" dirty="0">
                <a:latin typeface="Arial" panose="020B0604020202020204" pitchFamily="34" charset="0"/>
              </a:rPr>
              <a:t>Browsers often indent, and sometimes italicize</a:t>
            </a:r>
          </a:p>
          <a:p>
            <a:pPr>
              <a:lnSpc>
                <a:spcPct val="100000"/>
              </a:lnSpc>
              <a:spcBef>
                <a:spcPct val="20000"/>
              </a:spcBef>
              <a:buSzTx/>
            </a:pPr>
            <a:r>
              <a:rPr lang="en-US" altLang="en-US" sz="1600" i="1" dirty="0">
                <a:latin typeface="Arial" panose="020B0604020202020204" pitchFamily="34" charset="0"/>
              </a:rPr>
              <a:t>Font Styles and Sizes (can be nested)</a:t>
            </a:r>
            <a:endParaRPr lang="en-US" altLang="en-US" sz="1600" dirty="0">
              <a:latin typeface="Arial" panose="020B0604020202020204" pitchFamily="34" charset="0"/>
            </a:endParaRPr>
          </a:p>
          <a:p>
            <a:pPr lvl="1">
              <a:lnSpc>
                <a:spcPct val="100000"/>
              </a:lnSpc>
              <a:spcBef>
                <a:spcPct val="20000"/>
              </a:spcBef>
              <a:buSzTx/>
            </a:pPr>
            <a:r>
              <a:rPr lang="en-US" altLang="en-US" sz="1200" dirty="0">
                <a:latin typeface="Arial" panose="020B0604020202020204" pitchFamily="34" charset="0"/>
              </a:rPr>
              <a:t>Boldface - </a:t>
            </a:r>
            <a:r>
              <a:rPr lang="en-US" altLang="en-US" sz="1000" dirty="0">
                <a:latin typeface="Courier New" panose="02070309020205020404" pitchFamily="49" charset="0"/>
              </a:rPr>
              <a:t>&lt;b&gt;</a:t>
            </a:r>
            <a:endParaRPr lang="en-US" altLang="en-US" sz="1200" dirty="0">
              <a:latin typeface="Arial" panose="020B0604020202020204" pitchFamily="34" charset="0"/>
            </a:endParaRPr>
          </a:p>
          <a:p>
            <a:pPr lvl="1">
              <a:lnSpc>
                <a:spcPct val="100000"/>
              </a:lnSpc>
              <a:spcBef>
                <a:spcPct val="20000"/>
              </a:spcBef>
              <a:buSzTx/>
            </a:pPr>
            <a:r>
              <a:rPr lang="en-US" altLang="en-US" sz="1200" dirty="0">
                <a:latin typeface="Arial" panose="020B0604020202020204" pitchFamily="34" charset="0"/>
              </a:rPr>
              <a:t>Italics - </a:t>
            </a:r>
            <a:r>
              <a:rPr lang="en-US" altLang="en-US" sz="1000" dirty="0">
                <a:latin typeface="Courier New" panose="02070309020205020404" pitchFamily="49" charset="0"/>
              </a:rPr>
              <a:t>&lt;</a:t>
            </a:r>
            <a:r>
              <a:rPr lang="en-US" altLang="en-US" sz="1000" dirty="0" err="1">
                <a:latin typeface="Courier New" panose="02070309020205020404" pitchFamily="49" charset="0"/>
              </a:rPr>
              <a:t>i</a:t>
            </a:r>
            <a:r>
              <a:rPr lang="en-US" altLang="en-US" sz="1000" dirty="0">
                <a:latin typeface="Courier New" panose="02070309020205020404" pitchFamily="49" charset="0"/>
              </a:rPr>
              <a:t>&gt;</a:t>
            </a:r>
            <a:endParaRPr lang="en-US" altLang="en-US" sz="1200" dirty="0">
              <a:latin typeface="Arial" panose="020B0604020202020204" pitchFamily="34" charset="0"/>
            </a:endParaRPr>
          </a:p>
          <a:p>
            <a:pPr lvl="1">
              <a:lnSpc>
                <a:spcPct val="100000"/>
              </a:lnSpc>
              <a:spcBef>
                <a:spcPct val="20000"/>
              </a:spcBef>
              <a:buSzTx/>
            </a:pPr>
            <a:r>
              <a:rPr lang="en-US" altLang="en-US" sz="1200" dirty="0">
                <a:latin typeface="Arial" panose="020B0604020202020204" pitchFamily="34" charset="0"/>
              </a:rPr>
              <a:t>Larger - </a:t>
            </a:r>
            <a:r>
              <a:rPr lang="en-US" altLang="en-US" sz="1000" dirty="0">
                <a:latin typeface="Courier New" panose="02070309020205020404" pitchFamily="49" charset="0"/>
              </a:rPr>
              <a:t>&lt;big&gt;</a:t>
            </a:r>
            <a:endParaRPr lang="en-US" altLang="en-US" sz="1200" dirty="0">
              <a:latin typeface="Arial" panose="020B0604020202020204" pitchFamily="34" charset="0"/>
            </a:endParaRPr>
          </a:p>
          <a:p>
            <a:pPr lvl="1">
              <a:lnSpc>
                <a:spcPct val="100000"/>
              </a:lnSpc>
              <a:spcBef>
                <a:spcPct val="20000"/>
              </a:spcBef>
              <a:buSzTx/>
            </a:pPr>
            <a:r>
              <a:rPr lang="en-US" altLang="en-US" sz="1200" dirty="0">
                <a:latin typeface="Arial" panose="020B0604020202020204" pitchFamily="34" charset="0"/>
              </a:rPr>
              <a:t>Smaller - </a:t>
            </a:r>
            <a:r>
              <a:rPr lang="en-US" altLang="en-US" sz="1000" dirty="0">
                <a:latin typeface="Courier New" panose="02070309020205020404" pitchFamily="49" charset="0"/>
              </a:rPr>
              <a:t>&lt;small&gt;</a:t>
            </a:r>
            <a:endParaRPr lang="en-US" altLang="en-US" sz="1200" dirty="0">
              <a:latin typeface="Arial" panose="020B0604020202020204" pitchFamily="34" charset="0"/>
            </a:endParaRPr>
          </a:p>
          <a:p>
            <a:pPr lvl="1">
              <a:lnSpc>
                <a:spcPct val="100000"/>
              </a:lnSpc>
              <a:spcBef>
                <a:spcPct val="20000"/>
              </a:spcBef>
              <a:buSzTx/>
            </a:pPr>
            <a:r>
              <a:rPr lang="en-US" altLang="en-US" sz="1200" dirty="0">
                <a:latin typeface="Arial" panose="020B0604020202020204" pitchFamily="34" charset="0"/>
              </a:rPr>
              <a:t>Monospace - </a:t>
            </a:r>
            <a:r>
              <a:rPr lang="en-US" altLang="en-US" sz="1000" dirty="0">
                <a:latin typeface="Courier New" panose="02070309020205020404" pitchFamily="49" charset="0"/>
              </a:rPr>
              <a:t>&lt;</a:t>
            </a:r>
            <a:r>
              <a:rPr lang="en-US" altLang="en-US" sz="1000" dirty="0" err="1">
                <a:latin typeface="Courier New" panose="02070309020205020404" pitchFamily="49" charset="0"/>
              </a:rPr>
              <a:t>tt</a:t>
            </a:r>
            <a:r>
              <a:rPr lang="en-US" altLang="en-US" sz="1000" dirty="0">
                <a:latin typeface="Courier New" panose="02070309020205020404" pitchFamily="49" charset="0"/>
              </a:rPr>
              <a:t>&gt;</a:t>
            </a:r>
            <a:endParaRPr lang="en-US" altLang="en-US" dirty="0"/>
          </a:p>
        </p:txBody>
      </p:sp>
      <p:graphicFrame>
        <p:nvGraphicFramePr>
          <p:cNvPr id="111620" name="Object 4"/>
          <p:cNvGraphicFramePr>
            <a:graphicFrameLocks noChangeAspect="1"/>
          </p:cNvGraphicFramePr>
          <p:nvPr/>
        </p:nvGraphicFramePr>
        <p:xfrm>
          <a:off x="6082748" y="3955774"/>
          <a:ext cx="5410200" cy="2482850"/>
        </p:xfrm>
        <a:graphic>
          <a:graphicData uri="http://schemas.openxmlformats.org/presentationml/2006/ole">
            <mc:AlternateContent xmlns:mc="http://schemas.openxmlformats.org/markup-compatibility/2006">
              <mc:Choice xmlns:v="urn:schemas-microsoft-com:vml" Requires="v">
                <p:oleObj spid="_x0000_s1029" name="Document" r:id="rId3" imgW="5483128" imgH="2511001" progId="Word.Document.8">
                  <p:embed/>
                </p:oleObj>
              </mc:Choice>
              <mc:Fallback>
                <p:oleObj name="Document" r:id="rId3" imgW="5483128" imgH="2511001" progId="Word.Document.8">
                  <p:embed/>
                  <p:pic>
                    <p:nvPicPr>
                      <p:cNvPr id="111620" name="Object 4"/>
                      <p:cNvPicPr>
                        <a:picLocks noChangeAspect="1" noChangeArrowheads="1"/>
                      </p:cNvPicPr>
                      <p:nvPr/>
                    </p:nvPicPr>
                    <p:blipFill>
                      <a:blip r:embed="rId4"/>
                      <a:srcRect/>
                      <a:stretch>
                        <a:fillRect/>
                      </a:stretch>
                    </p:blipFill>
                    <p:spPr bwMode="auto">
                      <a:xfrm>
                        <a:off x="6082748" y="3955774"/>
                        <a:ext cx="5410200" cy="248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870515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A5C74-59B9-4AAA-B2D8-C784D261542B}"/>
              </a:ext>
            </a:extLst>
          </p:cNvPr>
          <p:cNvSpPr>
            <a:spLocks noGrp="1"/>
          </p:cNvSpPr>
          <p:nvPr>
            <p:ph type="title"/>
          </p:nvPr>
        </p:nvSpPr>
        <p:spPr/>
        <p:txBody>
          <a:bodyPr/>
          <a:lstStyle/>
          <a:p>
            <a:r>
              <a:rPr lang="en-IN" dirty="0"/>
              <a:t>Web Technologies</a:t>
            </a:r>
          </a:p>
        </p:txBody>
      </p:sp>
      <p:sp>
        <p:nvSpPr>
          <p:cNvPr id="3" name="Content Placeholder 2">
            <a:extLst>
              <a:ext uri="{FF2B5EF4-FFF2-40B4-BE49-F238E27FC236}">
                <a16:creationId xmlns:a16="http://schemas.microsoft.com/office/drawing/2014/main" id="{A24F4D9B-8810-4129-999E-D86DED96AFB7}"/>
              </a:ext>
            </a:extLst>
          </p:cNvPr>
          <p:cNvSpPr>
            <a:spLocks noGrp="1"/>
          </p:cNvSpPr>
          <p:nvPr>
            <p:ph idx="1"/>
          </p:nvPr>
        </p:nvSpPr>
        <p:spPr/>
        <p:txBody>
          <a:bodyPr/>
          <a:lstStyle/>
          <a:p>
            <a:endParaRPr lang="en-IN" dirty="0"/>
          </a:p>
        </p:txBody>
      </p:sp>
      <p:pic>
        <p:nvPicPr>
          <p:cNvPr id="4" name="Picture Placeholder 4"/>
          <p:cNvPicPr>
            <a:picLocks noChangeAspect="1"/>
          </p:cNvPicPr>
          <p:nvPr/>
        </p:nvPicPr>
        <p:blipFill>
          <a:blip r:embed="rId2">
            <a:extLst>
              <a:ext uri="{28A0092B-C50C-407E-A947-70E740481C1C}">
                <a14:useLocalDpi xmlns:a14="http://schemas.microsoft.com/office/drawing/2010/main" val="0"/>
              </a:ext>
            </a:extLst>
          </a:blip>
          <a:srcRect l="832" r="832"/>
          <a:stretch>
            <a:fillRect/>
          </a:stretch>
        </p:blipFill>
        <p:spPr>
          <a:xfrm>
            <a:off x="3261623" y="1600200"/>
            <a:ext cx="6172200" cy="487362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948344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pPr>
              <a:spcBef>
                <a:spcPct val="20000"/>
              </a:spcBef>
            </a:pPr>
            <a:r>
              <a:rPr lang="en-US" altLang="en-US" dirty="0"/>
              <a:t> Basic Text Markup </a:t>
            </a:r>
            <a:r>
              <a:rPr lang="en-US" altLang="en-US" sz="2400" dirty="0"/>
              <a:t>(continued)</a:t>
            </a:r>
          </a:p>
        </p:txBody>
      </p:sp>
      <p:sp>
        <p:nvSpPr>
          <p:cNvPr id="112643" name="Rectangle 3"/>
          <p:cNvSpPr>
            <a:spLocks noGrp="1" noChangeArrowheads="1"/>
          </p:cNvSpPr>
          <p:nvPr>
            <p:ph type="body" idx="1"/>
          </p:nvPr>
        </p:nvSpPr>
        <p:spPr>
          <a:xfrm>
            <a:off x="581192" y="1815548"/>
            <a:ext cx="11029615" cy="5042452"/>
          </a:xfrm>
        </p:spPr>
        <p:txBody>
          <a:bodyPr>
            <a:normAutofit fontScale="92500" lnSpcReduction="10000"/>
          </a:bodyPr>
          <a:lstStyle/>
          <a:p>
            <a:pPr lvl="1">
              <a:lnSpc>
                <a:spcPct val="100000"/>
              </a:lnSpc>
              <a:spcBef>
                <a:spcPct val="20000"/>
              </a:spcBef>
              <a:buSzTx/>
              <a:buFontTx/>
              <a:buNone/>
            </a:pPr>
            <a:r>
              <a:rPr lang="en-US" altLang="en-US" sz="1400" dirty="0">
                <a:latin typeface="Courier New" panose="02070309020205020404" pitchFamily="49" charset="0"/>
              </a:rPr>
              <a:t>The &lt;big&gt; sleet &lt;big&gt; in &lt;big&gt; &lt;</a:t>
            </a:r>
            <a:r>
              <a:rPr lang="en-US" altLang="en-US" sz="1400" dirty="0" err="1">
                <a:latin typeface="Courier New" panose="02070309020205020404" pitchFamily="49" charset="0"/>
              </a:rPr>
              <a:t>i</a:t>
            </a:r>
            <a:r>
              <a:rPr lang="en-US" altLang="en-US" sz="1400" dirty="0">
                <a:latin typeface="Courier New" panose="02070309020205020404" pitchFamily="49" charset="0"/>
              </a:rPr>
              <a:t>&gt; Crete </a:t>
            </a:r>
          </a:p>
          <a:p>
            <a:pPr lvl="1">
              <a:lnSpc>
                <a:spcPct val="100000"/>
              </a:lnSpc>
              <a:spcBef>
                <a:spcPct val="20000"/>
              </a:spcBef>
              <a:buSzTx/>
              <a:buFontTx/>
              <a:buNone/>
            </a:pPr>
            <a:r>
              <a:rPr lang="en-US" altLang="en-US" sz="1400" dirty="0">
                <a:latin typeface="Courier New" panose="02070309020205020404" pitchFamily="49" charset="0"/>
              </a:rPr>
              <a:t>&lt;/</a:t>
            </a:r>
            <a:r>
              <a:rPr lang="en-US" altLang="en-US" sz="1400" dirty="0" err="1">
                <a:latin typeface="Courier New" panose="02070309020205020404" pitchFamily="49" charset="0"/>
              </a:rPr>
              <a:t>i</a:t>
            </a:r>
            <a:r>
              <a:rPr lang="en-US" altLang="en-US" sz="1400" dirty="0">
                <a:latin typeface="Courier New" panose="02070309020205020404" pitchFamily="49" charset="0"/>
              </a:rPr>
              <a:t>&gt;&lt;</a:t>
            </a:r>
            <a:r>
              <a:rPr lang="en-US" altLang="en-US" sz="1400" dirty="0" err="1">
                <a:latin typeface="Courier New" panose="02070309020205020404" pitchFamily="49" charset="0"/>
              </a:rPr>
              <a:t>br</a:t>
            </a:r>
            <a:r>
              <a:rPr lang="en-US" altLang="en-US" sz="1400" dirty="0">
                <a:latin typeface="Courier New" panose="02070309020205020404" pitchFamily="49" charset="0"/>
              </a:rPr>
              <a:t> /&gt; lies &lt;/big&gt; completely &lt;/big&gt; </a:t>
            </a:r>
          </a:p>
          <a:p>
            <a:pPr lvl="1">
              <a:lnSpc>
                <a:spcPct val="100000"/>
              </a:lnSpc>
              <a:spcBef>
                <a:spcPct val="20000"/>
              </a:spcBef>
              <a:buSzTx/>
              <a:buFontTx/>
              <a:buNone/>
            </a:pPr>
            <a:r>
              <a:rPr lang="en-US" altLang="en-US" sz="1400" dirty="0">
                <a:latin typeface="Courier New" panose="02070309020205020404" pitchFamily="49" charset="0"/>
              </a:rPr>
              <a:t>in &lt;/big&gt; the street</a:t>
            </a:r>
            <a:endParaRPr lang="en-US" altLang="en-US" dirty="0">
              <a:latin typeface="Arial" panose="020B0604020202020204" pitchFamily="34" charset="0"/>
            </a:endParaRPr>
          </a:p>
          <a:p>
            <a:pPr lvl="1">
              <a:lnSpc>
                <a:spcPct val="100000"/>
              </a:lnSpc>
              <a:spcBef>
                <a:spcPct val="20000"/>
              </a:spcBef>
              <a:buSzTx/>
              <a:buFontTx/>
              <a:buNone/>
            </a:pPr>
            <a:r>
              <a:rPr lang="en-US" altLang="en-US" dirty="0">
                <a:latin typeface="Arial" panose="020B0604020202020204" pitchFamily="34" charset="0"/>
              </a:rPr>
              <a:t>The </a:t>
            </a:r>
            <a:r>
              <a:rPr lang="en-US" altLang="en-US" sz="2000" dirty="0">
                <a:latin typeface="Arial" panose="020B0604020202020204" pitchFamily="34" charset="0"/>
              </a:rPr>
              <a:t>sleet</a:t>
            </a:r>
            <a:r>
              <a:rPr lang="en-US" altLang="en-US" dirty="0">
                <a:latin typeface="Arial" panose="020B0604020202020204" pitchFamily="34" charset="0"/>
              </a:rPr>
              <a:t> </a:t>
            </a:r>
            <a:r>
              <a:rPr lang="en-US" altLang="en-US" sz="2400" dirty="0">
                <a:latin typeface="Arial" panose="020B0604020202020204" pitchFamily="34" charset="0"/>
              </a:rPr>
              <a:t>in</a:t>
            </a:r>
            <a:r>
              <a:rPr lang="en-US" altLang="en-US" dirty="0">
                <a:latin typeface="Arial" panose="020B0604020202020204" pitchFamily="34" charset="0"/>
              </a:rPr>
              <a:t> </a:t>
            </a:r>
            <a:r>
              <a:rPr lang="en-US" altLang="en-US" sz="3200" i="1" dirty="0">
                <a:latin typeface="Arial" panose="020B0604020202020204" pitchFamily="34" charset="0"/>
              </a:rPr>
              <a:t>Crete</a:t>
            </a:r>
            <a:r>
              <a:rPr lang="en-US" altLang="en-US" sz="3200" dirty="0">
                <a:latin typeface="Arial" panose="020B0604020202020204" pitchFamily="34" charset="0"/>
              </a:rPr>
              <a:t> </a:t>
            </a:r>
          </a:p>
          <a:p>
            <a:pPr lvl="1">
              <a:lnSpc>
                <a:spcPct val="100000"/>
              </a:lnSpc>
              <a:spcBef>
                <a:spcPct val="20000"/>
              </a:spcBef>
              <a:buSzTx/>
              <a:buFontTx/>
              <a:buNone/>
            </a:pPr>
            <a:r>
              <a:rPr lang="en-US" altLang="en-US" sz="3200" dirty="0">
                <a:latin typeface="Arial" panose="020B0604020202020204" pitchFamily="34" charset="0"/>
              </a:rPr>
              <a:t>lies </a:t>
            </a:r>
            <a:r>
              <a:rPr lang="en-US" altLang="en-US" sz="2400" dirty="0">
                <a:latin typeface="Arial" panose="020B0604020202020204" pitchFamily="34" charset="0"/>
              </a:rPr>
              <a:t>completely </a:t>
            </a:r>
            <a:r>
              <a:rPr lang="en-US" altLang="en-US" sz="2000" dirty="0">
                <a:latin typeface="Arial" panose="020B0604020202020204" pitchFamily="34" charset="0"/>
              </a:rPr>
              <a:t>in</a:t>
            </a:r>
            <a:r>
              <a:rPr lang="en-US" altLang="en-US" sz="2400" dirty="0">
                <a:latin typeface="Arial" panose="020B0604020202020204" pitchFamily="34" charset="0"/>
              </a:rPr>
              <a:t> </a:t>
            </a:r>
            <a:r>
              <a:rPr lang="en-US" altLang="en-US" dirty="0">
                <a:latin typeface="Arial" panose="020B0604020202020204" pitchFamily="34" charset="0"/>
              </a:rPr>
              <a:t>the street</a:t>
            </a:r>
          </a:p>
          <a:p>
            <a:pPr lvl="2">
              <a:lnSpc>
                <a:spcPct val="100000"/>
              </a:lnSpc>
              <a:spcBef>
                <a:spcPct val="20000"/>
              </a:spcBef>
              <a:buSzTx/>
            </a:pPr>
            <a:r>
              <a:rPr lang="en-US" altLang="en-US" sz="1600" dirty="0">
                <a:latin typeface="Arial" panose="020B0604020202020204" pitchFamily="34" charset="0"/>
              </a:rPr>
              <a:t>These tags are not affected if they appear in the content of a </a:t>
            </a:r>
            <a:r>
              <a:rPr lang="en-US" altLang="en-US" dirty="0">
                <a:latin typeface="Courier New" panose="02070309020205020404" pitchFamily="49" charset="0"/>
              </a:rPr>
              <a:t>&lt;</a:t>
            </a:r>
            <a:r>
              <a:rPr lang="en-US" altLang="en-US" dirty="0" err="1">
                <a:latin typeface="Courier New" panose="02070309020205020404" pitchFamily="49" charset="0"/>
              </a:rPr>
              <a:t>blockquote</a:t>
            </a:r>
            <a:r>
              <a:rPr lang="en-US" altLang="en-US" dirty="0">
                <a:latin typeface="Courier New" panose="02070309020205020404" pitchFamily="49" charset="0"/>
              </a:rPr>
              <a:t>&gt;</a:t>
            </a:r>
            <a:r>
              <a:rPr lang="en-US" altLang="en-US" sz="1600" dirty="0">
                <a:latin typeface="Arial" panose="020B0604020202020204" pitchFamily="34" charset="0"/>
              </a:rPr>
              <a:t>, unless there is a conflict (e.g., italics)</a:t>
            </a:r>
          </a:p>
          <a:p>
            <a:pPr lvl="1">
              <a:lnSpc>
                <a:spcPct val="100000"/>
              </a:lnSpc>
              <a:spcBef>
                <a:spcPct val="20000"/>
              </a:spcBef>
              <a:buSzTx/>
            </a:pPr>
            <a:r>
              <a:rPr lang="en-US" altLang="en-US" i="1" dirty="0">
                <a:latin typeface="Arial" panose="020B0604020202020204" pitchFamily="34" charset="0"/>
              </a:rPr>
              <a:t>Superscripts and subscripts</a:t>
            </a:r>
          </a:p>
          <a:p>
            <a:pPr lvl="2">
              <a:lnSpc>
                <a:spcPct val="100000"/>
              </a:lnSpc>
              <a:spcBef>
                <a:spcPct val="20000"/>
              </a:spcBef>
              <a:buSzTx/>
            </a:pPr>
            <a:r>
              <a:rPr lang="en-US" altLang="en-US" sz="1600" dirty="0">
                <a:latin typeface="Arial" panose="020B0604020202020204" pitchFamily="34" charset="0"/>
              </a:rPr>
              <a:t>Subscripts with </a:t>
            </a:r>
            <a:r>
              <a:rPr lang="en-US" altLang="en-US" dirty="0">
                <a:latin typeface="Courier New" panose="02070309020205020404" pitchFamily="49" charset="0"/>
              </a:rPr>
              <a:t>&lt;sub&gt;</a:t>
            </a:r>
            <a:endParaRPr lang="en-US" altLang="en-US" sz="1600" dirty="0">
              <a:latin typeface="Arial" panose="020B0604020202020204" pitchFamily="34" charset="0"/>
            </a:endParaRPr>
          </a:p>
          <a:p>
            <a:pPr lvl="2">
              <a:lnSpc>
                <a:spcPct val="100000"/>
              </a:lnSpc>
              <a:spcBef>
                <a:spcPct val="20000"/>
              </a:spcBef>
              <a:buSzTx/>
            </a:pPr>
            <a:r>
              <a:rPr lang="en-US" altLang="en-US" sz="1600" dirty="0">
                <a:latin typeface="Arial" panose="020B0604020202020204" pitchFamily="34" charset="0"/>
              </a:rPr>
              <a:t>Superscripts with </a:t>
            </a:r>
            <a:r>
              <a:rPr lang="en-US" altLang="en-US" dirty="0">
                <a:latin typeface="Courier New" panose="02070309020205020404" pitchFamily="49" charset="0"/>
              </a:rPr>
              <a:t>&lt;sup&gt;</a:t>
            </a:r>
          </a:p>
          <a:p>
            <a:pPr lvl="1">
              <a:lnSpc>
                <a:spcPct val="100000"/>
              </a:lnSpc>
              <a:spcBef>
                <a:spcPct val="20000"/>
              </a:spcBef>
              <a:buSzTx/>
              <a:buFontTx/>
              <a:buNone/>
            </a:pPr>
            <a:r>
              <a:rPr lang="en-US" altLang="en-US" dirty="0">
                <a:latin typeface="Arial" panose="020B0604020202020204" pitchFamily="34" charset="0"/>
              </a:rPr>
              <a:t>Example: </a:t>
            </a:r>
            <a:r>
              <a:rPr lang="en-US" altLang="en-US" sz="1400" dirty="0">
                <a:latin typeface="Courier New" panose="02070309020205020404" pitchFamily="49" charset="0"/>
              </a:rPr>
              <a:t>x&lt;sub&gt;2&lt;/sub&gt;&lt;sup&gt;3&lt;/sup&gt;</a:t>
            </a:r>
            <a:endParaRPr lang="en-US" altLang="en-US" dirty="0">
              <a:latin typeface="Arial" panose="020B0604020202020204" pitchFamily="34" charset="0"/>
            </a:endParaRPr>
          </a:p>
          <a:p>
            <a:pPr lvl="1">
              <a:lnSpc>
                <a:spcPct val="100000"/>
              </a:lnSpc>
              <a:spcBef>
                <a:spcPct val="20000"/>
              </a:spcBef>
              <a:buSzTx/>
              <a:buFontTx/>
              <a:buNone/>
            </a:pPr>
            <a:r>
              <a:rPr lang="en-US" altLang="en-US" dirty="0">
                <a:latin typeface="Arial" panose="020B0604020202020204" pitchFamily="34" charset="0"/>
              </a:rPr>
              <a:t>Display: x</a:t>
            </a:r>
            <a:r>
              <a:rPr lang="en-US" altLang="en-US" baseline="-25000" dirty="0">
                <a:latin typeface="Arial" panose="020B0604020202020204" pitchFamily="34" charset="0"/>
              </a:rPr>
              <a:t>2</a:t>
            </a:r>
            <a:r>
              <a:rPr lang="en-US" altLang="en-US" baseline="30000" dirty="0">
                <a:latin typeface="Arial" panose="020B0604020202020204" pitchFamily="34" charset="0"/>
              </a:rPr>
              <a:t>3</a:t>
            </a:r>
            <a:r>
              <a:rPr lang="en-US" altLang="en-US" dirty="0">
                <a:latin typeface="Arial" panose="020B0604020202020204" pitchFamily="34" charset="0"/>
              </a:rPr>
              <a:t>   </a:t>
            </a:r>
          </a:p>
          <a:p>
            <a:pPr>
              <a:lnSpc>
                <a:spcPct val="100000"/>
              </a:lnSpc>
              <a:spcBef>
                <a:spcPct val="20000"/>
              </a:spcBef>
              <a:buSzTx/>
            </a:pPr>
            <a:r>
              <a:rPr lang="en-US" altLang="en-US" sz="2000" dirty="0">
                <a:latin typeface="Arial" panose="020B0604020202020204" pitchFamily="34" charset="0"/>
              </a:rPr>
              <a:t>Inline versus block elements</a:t>
            </a:r>
          </a:p>
          <a:p>
            <a:pPr lvl="1">
              <a:lnSpc>
                <a:spcPct val="100000"/>
              </a:lnSpc>
              <a:spcBef>
                <a:spcPct val="20000"/>
              </a:spcBef>
              <a:buSzTx/>
            </a:pPr>
            <a:r>
              <a:rPr lang="en-US" altLang="en-US" dirty="0">
                <a:latin typeface="Arial" panose="020B0604020202020204" pitchFamily="34" charset="0"/>
              </a:rPr>
              <a:t>Block elements CANNOT be nested in inline elements</a:t>
            </a:r>
          </a:p>
        </p:txBody>
      </p:sp>
    </p:spTree>
    <p:extLst>
      <p:ext uri="{BB962C8B-B14F-4D97-AF65-F5344CB8AC3E}">
        <p14:creationId xmlns:p14="http://schemas.microsoft.com/office/powerpoint/2010/main" val="11399102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pPr>
              <a:spcBef>
                <a:spcPct val="20000"/>
              </a:spcBef>
            </a:pPr>
            <a:r>
              <a:rPr lang="en-US" altLang="en-US" dirty="0"/>
              <a:t>Basic Text Markup </a:t>
            </a:r>
            <a:r>
              <a:rPr lang="en-US" altLang="en-US" sz="2400" dirty="0"/>
              <a:t>(continued)</a:t>
            </a:r>
          </a:p>
        </p:txBody>
      </p:sp>
      <p:sp>
        <p:nvSpPr>
          <p:cNvPr id="113667" name="Rectangle 3"/>
          <p:cNvSpPr>
            <a:spLocks noGrp="1" noChangeArrowheads="1"/>
          </p:cNvSpPr>
          <p:nvPr>
            <p:ph type="body" idx="1"/>
          </p:nvPr>
        </p:nvSpPr>
        <p:spPr>
          <a:xfrm>
            <a:off x="1828800" y="1600200"/>
            <a:ext cx="8610600" cy="4800600"/>
          </a:xfrm>
        </p:spPr>
        <p:txBody>
          <a:bodyPr>
            <a:normAutofit fontScale="77500" lnSpcReduction="20000"/>
          </a:bodyPr>
          <a:lstStyle/>
          <a:p>
            <a:pPr>
              <a:buSzTx/>
              <a:tabLst>
                <a:tab pos="1146175" algn="l"/>
                <a:tab pos="2686050" algn="l"/>
              </a:tabLst>
            </a:pPr>
            <a:r>
              <a:rPr lang="en-US" altLang="en-US" sz="1600">
                <a:latin typeface="Arial" panose="020B0604020202020204" pitchFamily="34" charset="0"/>
              </a:rPr>
              <a:t>All of this font size and font style stuff can be done with style sheets, but these tags are not yet deprecated </a:t>
            </a:r>
          </a:p>
          <a:p>
            <a:pPr>
              <a:buSzTx/>
              <a:tabLst>
                <a:tab pos="1146175" algn="l"/>
                <a:tab pos="2686050" algn="l"/>
              </a:tabLst>
            </a:pPr>
            <a:r>
              <a:rPr lang="en-US" altLang="en-US" sz="1600">
                <a:latin typeface="Arial" panose="020B0604020202020204" pitchFamily="34" charset="0"/>
              </a:rPr>
              <a:t>Character Entities</a:t>
            </a:r>
          </a:p>
          <a:p>
            <a:pPr>
              <a:buSzTx/>
              <a:buNone/>
              <a:tabLst>
                <a:tab pos="1146175" algn="l"/>
                <a:tab pos="2686050" algn="l"/>
              </a:tabLst>
            </a:pPr>
            <a:r>
              <a:rPr lang="en-US" altLang="en-US" sz="1600" i="1">
                <a:latin typeface="Arial" panose="020B0604020202020204" pitchFamily="34" charset="0"/>
              </a:rPr>
              <a:t>Char.	Entity	Meaning	</a:t>
            </a:r>
            <a:endParaRPr lang="en-US" altLang="en-US" sz="1600">
              <a:latin typeface="New York" charset="0"/>
            </a:endParaRPr>
          </a:p>
          <a:p>
            <a:pPr>
              <a:buSzTx/>
              <a:buNone/>
              <a:tabLst>
                <a:tab pos="1146175" algn="l"/>
                <a:tab pos="2686050" algn="l"/>
              </a:tabLst>
            </a:pPr>
            <a:r>
              <a:rPr lang="en-US" altLang="en-US" sz="1400">
                <a:latin typeface="Courier" pitchFamily="1" charset="0"/>
              </a:rPr>
              <a:t>&amp;		&amp;amp;</a:t>
            </a:r>
            <a:r>
              <a:rPr lang="en-US" altLang="en-US" sz="1600">
                <a:latin typeface="Courier" pitchFamily="1" charset="0"/>
              </a:rPr>
              <a:t>	</a:t>
            </a:r>
            <a:r>
              <a:rPr lang="en-US" altLang="en-US" sz="1600">
                <a:latin typeface="Arial" panose="020B0604020202020204" pitchFamily="34" charset="0"/>
              </a:rPr>
              <a:t>Ampersand</a:t>
            </a:r>
            <a:r>
              <a:rPr lang="en-US" altLang="en-US" sz="1600"/>
              <a:t>	</a:t>
            </a:r>
            <a:endParaRPr lang="en-US" altLang="en-US" sz="1600">
              <a:latin typeface="New York" charset="0"/>
            </a:endParaRPr>
          </a:p>
          <a:p>
            <a:pPr>
              <a:buSzTx/>
              <a:buNone/>
              <a:tabLst>
                <a:tab pos="1146175" algn="l"/>
                <a:tab pos="2686050" algn="l"/>
              </a:tabLst>
            </a:pPr>
            <a:r>
              <a:rPr lang="en-US" altLang="en-US" sz="1400">
                <a:latin typeface="Courier" pitchFamily="1" charset="0"/>
              </a:rPr>
              <a:t>&lt;		&amp;lt;</a:t>
            </a:r>
            <a:r>
              <a:rPr lang="en-US" altLang="en-US" sz="1600">
                <a:latin typeface="Courier" pitchFamily="1" charset="0"/>
              </a:rPr>
              <a:t>	</a:t>
            </a:r>
            <a:r>
              <a:rPr lang="en-US" altLang="en-US" sz="1600">
                <a:latin typeface="Arial" panose="020B0604020202020204" pitchFamily="34" charset="0"/>
              </a:rPr>
              <a:t>Less than</a:t>
            </a:r>
            <a:r>
              <a:rPr lang="en-US" altLang="en-US" sz="1600"/>
              <a:t>	</a:t>
            </a:r>
            <a:endParaRPr lang="en-US" altLang="en-US" sz="1600">
              <a:latin typeface="New York" charset="0"/>
            </a:endParaRPr>
          </a:p>
          <a:p>
            <a:pPr>
              <a:buSzTx/>
              <a:buNone/>
              <a:tabLst>
                <a:tab pos="1146175" algn="l"/>
                <a:tab pos="2686050" algn="l"/>
              </a:tabLst>
            </a:pPr>
            <a:r>
              <a:rPr lang="en-US" altLang="en-US" sz="1400">
                <a:latin typeface="Courier" pitchFamily="1" charset="0"/>
              </a:rPr>
              <a:t>&gt;		&amp;gt;</a:t>
            </a:r>
            <a:r>
              <a:rPr lang="en-US" altLang="en-US" sz="1600">
                <a:latin typeface="Courier" pitchFamily="1" charset="0"/>
              </a:rPr>
              <a:t>	</a:t>
            </a:r>
            <a:r>
              <a:rPr lang="en-US" altLang="en-US" sz="1600">
                <a:latin typeface="Arial" panose="020B0604020202020204" pitchFamily="34" charset="0"/>
              </a:rPr>
              <a:t>Greater than</a:t>
            </a:r>
            <a:r>
              <a:rPr lang="en-US" altLang="en-US" sz="1600"/>
              <a:t>	</a:t>
            </a:r>
            <a:endParaRPr lang="en-US" altLang="en-US" sz="1600">
              <a:latin typeface="New York" charset="0"/>
            </a:endParaRPr>
          </a:p>
          <a:p>
            <a:pPr>
              <a:buSzTx/>
              <a:buNone/>
              <a:tabLst>
                <a:tab pos="1146175" algn="l"/>
                <a:tab pos="2686050" algn="l"/>
              </a:tabLst>
            </a:pPr>
            <a:r>
              <a:rPr lang="en-US" altLang="en-US" sz="1400">
                <a:latin typeface="Courier New" panose="02070309020205020404" pitchFamily="49" charset="0"/>
              </a:rPr>
              <a:t>”</a:t>
            </a:r>
            <a:r>
              <a:rPr lang="en-US" altLang="en-US" sz="1400">
                <a:latin typeface="Courier" pitchFamily="1" charset="0"/>
              </a:rPr>
              <a:t>		&amp;quot;</a:t>
            </a:r>
            <a:r>
              <a:rPr lang="en-US" altLang="en-US" sz="1600">
                <a:latin typeface="Courier" pitchFamily="1" charset="0"/>
              </a:rPr>
              <a:t>	</a:t>
            </a:r>
            <a:r>
              <a:rPr lang="en-US" altLang="en-US" sz="1600">
                <a:latin typeface="Arial" panose="020B0604020202020204" pitchFamily="34" charset="0"/>
              </a:rPr>
              <a:t>Double quote</a:t>
            </a:r>
            <a:r>
              <a:rPr lang="en-US" altLang="en-US" sz="1600"/>
              <a:t>	</a:t>
            </a:r>
            <a:endParaRPr lang="en-US" altLang="en-US" sz="1600">
              <a:latin typeface="New York" charset="0"/>
            </a:endParaRPr>
          </a:p>
          <a:p>
            <a:pPr>
              <a:buSzTx/>
              <a:buNone/>
              <a:tabLst>
                <a:tab pos="1146175" algn="l"/>
                <a:tab pos="2686050" algn="l"/>
              </a:tabLst>
            </a:pPr>
            <a:r>
              <a:rPr lang="en-US" altLang="en-US" sz="1400">
                <a:latin typeface="Courier New" panose="02070309020205020404" pitchFamily="49" charset="0"/>
              </a:rPr>
              <a:t>’</a:t>
            </a:r>
            <a:r>
              <a:rPr lang="en-US" altLang="en-US" sz="1400">
                <a:latin typeface="Courier" pitchFamily="1" charset="0"/>
              </a:rPr>
              <a:t>		&amp;apos;</a:t>
            </a:r>
            <a:r>
              <a:rPr lang="en-US" altLang="en-US" sz="1600">
                <a:latin typeface="Courier" pitchFamily="1" charset="0"/>
              </a:rPr>
              <a:t>	</a:t>
            </a:r>
            <a:r>
              <a:rPr lang="en-US" altLang="en-US" sz="1600">
                <a:latin typeface="Arial" panose="020B0604020202020204" pitchFamily="34" charset="0"/>
              </a:rPr>
              <a:t>Single quote</a:t>
            </a:r>
            <a:r>
              <a:rPr lang="en-US" altLang="en-US" sz="1600"/>
              <a:t>	</a:t>
            </a:r>
            <a:endParaRPr lang="en-US" altLang="en-US" sz="1600">
              <a:latin typeface="New York" charset="0"/>
            </a:endParaRPr>
          </a:p>
          <a:p>
            <a:pPr>
              <a:buSzTx/>
              <a:buNone/>
              <a:tabLst>
                <a:tab pos="1146175" algn="l"/>
                <a:tab pos="2686050" algn="l"/>
              </a:tabLst>
            </a:pPr>
            <a:r>
              <a:rPr lang="en-US" altLang="en-US" sz="1400">
                <a:latin typeface="Courier" pitchFamily="1" charset="0"/>
              </a:rPr>
              <a:t>¼		&amp;frac14;	</a:t>
            </a:r>
            <a:r>
              <a:rPr lang="en-US" altLang="en-US" sz="1600">
                <a:latin typeface="Arial" panose="020B0604020202020204" pitchFamily="34" charset="0"/>
              </a:rPr>
              <a:t>One quarter</a:t>
            </a:r>
            <a:r>
              <a:rPr lang="en-US" altLang="en-US" sz="1600"/>
              <a:t>	</a:t>
            </a:r>
            <a:endParaRPr lang="en-US" altLang="en-US" sz="1600">
              <a:latin typeface="New York" charset="0"/>
            </a:endParaRPr>
          </a:p>
          <a:p>
            <a:pPr>
              <a:buSzTx/>
              <a:buNone/>
              <a:tabLst>
                <a:tab pos="1146175" algn="l"/>
                <a:tab pos="2686050" algn="l"/>
              </a:tabLst>
            </a:pPr>
            <a:r>
              <a:rPr lang="en-US" altLang="en-US" sz="1400">
                <a:latin typeface="Courier" pitchFamily="1" charset="0"/>
              </a:rPr>
              <a:t>½		&amp;frac12;	</a:t>
            </a:r>
            <a:r>
              <a:rPr lang="en-US" altLang="en-US" sz="1600">
                <a:latin typeface="Arial" panose="020B0604020202020204" pitchFamily="34" charset="0"/>
              </a:rPr>
              <a:t>One half</a:t>
            </a:r>
            <a:r>
              <a:rPr lang="en-US" altLang="en-US" sz="1600"/>
              <a:t>	</a:t>
            </a:r>
            <a:endParaRPr lang="en-US" altLang="en-US" sz="1600">
              <a:latin typeface="New York" charset="0"/>
            </a:endParaRPr>
          </a:p>
          <a:p>
            <a:pPr>
              <a:buSzTx/>
              <a:buNone/>
              <a:tabLst>
                <a:tab pos="1146175" algn="l"/>
                <a:tab pos="2686050" algn="l"/>
              </a:tabLst>
            </a:pPr>
            <a:r>
              <a:rPr lang="en-US" altLang="en-US" sz="1400">
                <a:latin typeface="Courier" pitchFamily="1" charset="0"/>
              </a:rPr>
              <a:t>¾		&amp;frac34;</a:t>
            </a:r>
            <a:r>
              <a:rPr lang="en-US" altLang="en-US" sz="1600">
                <a:latin typeface="Courier" pitchFamily="1" charset="0"/>
              </a:rPr>
              <a:t>	</a:t>
            </a:r>
            <a:r>
              <a:rPr lang="en-US" altLang="en-US" sz="1600">
                <a:latin typeface="Arial" panose="020B0604020202020204" pitchFamily="34" charset="0"/>
              </a:rPr>
              <a:t>Three quarters</a:t>
            </a:r>
            <a:r>
              <a:rPr lang="en-US" altLang="en-US" sz="1600"/>
              <a:t>	</a:t>
            </a:r>
            <a:endParaRPr lang="en-US" altLang="en-US" sz="1600">
              <a:latin typeface="New York" charset="0"/>
            </a:endParaRPr>
          </a:p>
          <a:p>
            <a:pPr>
              <a:buSzTx/>
              <a:buNone/>
              <a:tabLst>
                <a:tab pos="1146175" algn="l"/>
                <a:tab pos="2686050" algn="l"/>
              </a:tabLst>
            </a:pPr>
            <a:r>
              <a:rPr lang="en-US" altLang="en-US" sz="1400">
                <a:latin typeface="Courier" pitchFamily="1" charset="0"/>
                <a:sym typeface="Symbol" panose="05050102010706020507" pitchFamily="18" charset="2"/>
              </a:rPr>
              <a:t></a:t>
            </a:r>
            <a:r>
              <a:rPr lang="en-US" altLang="en-US" sz="1400">
                <a:latin typeface="Courier" pitchFamily="1" charset="0"/>
              </a:rPr>
              <a:t>		&amp;deg;</a:t>
            </a:r>
            <a:r>
              <a:rPr lang="en-US" altLang="en-US" sz="1600">
                <a:latin typeface="Courier" pitchFamily="1" charset="0"/>
              </a:rPr>
              <a:t>		</a:t>
            </a:r>
            <a:r>
              <a:rPr lang="en-US" altLang="en-US" sz="1600">
                <a:latin typeface="Arial" panose="020B0604020202020204" pitchFamily="34" charset="0"/>
              </a:rPr>
              <a:t>Degree</a:t>
            </a:r>
            <a:r>
              <a:rPr lang="en-US" altLang="en-US" sz="1600"/>
              <a:t>	</a:t>
            </a:r>
            <a:endParaRPr lang="en-US" altLang="en-US" sz="1600">
              <a:latin typeface="New York" charset="0"/>
            </a:endParaRPr>
          </a:p>
          <a:p>
            <a:pPr>
              <a:buSzTx/>
              <a:buNone/>
              <a:tabLst>
                <a:tab pos="1146175" algn="l"/>
                <a:tab pos="2686050" algn="l"/>
              </a:tabLst>
            </a:pPr>
            <a:r>
              <a:rPr lang="en-US" altLang="en-US" sz="1600">
                <a:latin typeface="Arial" panose="020B0604020202020204" pitchFamily="34" charset="0"/>
              </a:rPr>
              <a:t>(space)</a:t>
            </a:r>
            <a:r>
              <a:rPr lang="en-US" altLang="en-US" sz="1600"/>
              <a:t>	</a:t>
            </a:r>
            <a:r>
              <a:rPr lang="en-US" altLang="en-US" sz="1400">
                <a:latin typeface="Courier" pitchFamily="1" charset="0"/>
              </a:rPr>
              <a:t>&amp;nbsp;</a:t>
            </a:r>
            <a:r>
              <a:rPr lang="en-US" altLang="en-US" sz="1600">
                <a:latin typeface="Courier" pitchFamily="1" charset="0"/>
              </a:rPr>
              <a:t>		</a:t>
            </a:r>
            <a:r>
              <a:rPr lang="en-US" altLang="en-US" sz="1600">
                <a:latin typeface="Arial" panose="020B0604020202020204" pitchFamily="34" charset="0"/>
              </a:rPr>
              <a:t>Non-breaking space	</a:t>
            </a:r>
          </a:p>
          <a:p>
            <a:pPr>
              <a:buSzTx/>
              <a:tabLst>
                <a:tab pos="1146175" algn="l"/>
                <a:tab pos="2686050" algn="l"/>
              </a:tabLst>
            </a:pPr>
            <a:r>
              <a:rPr lang="en-US" altLang="en-US" sz="1600">
                <a:latin typeface="Arial" panose="020B0604020202020204" pitchFamily="34" charset="0"/>
              </a:rPr>
              <a:t>Horizontal rules</a:t>
            </a:r>
          </a:p>
          <a:p>
            <a:pPr lvl="1">
              <a:buSzTx/>
              <a:tabLst>
                <a:tab pos="1146175" algn="l"/>
                <a:tab pos="2686050" algn="l"/>
              </a:tabLst>
            </a:pPr>
            <a:r>
              <a:rPr lang="en-US" altLang="en-US" sz="1000">
                <a:latin typeface="Courier New" panose="02070309020205020404" pitchFamily="49" charset="0"/>
              </a:rPr>
              <a:t>&lt;hr /&gt;</a:t>
            </a:r>
            <a:r>
              <a:rPr lang="en-US" altLang="en-US" sz="1200">
                <a:latin typeface="Arial" panose="020B0604020202020204" pitchFamily="34" charset="0"/>
              </a:rPr>
              <a:t> draws a line across the display, after a line break</a:t>
            </a:r>
          </a:p>
          <a:p>
            <a:pPr>
              <a:buSzTx/>
              <a:tabLst>
                <a:tab pos="1146175" algn="l"/>
                <a:tab pos="2686050" algn="l"/>
              </a:tabLst>
            </a:pPr>
            <a:r>
              <a:rPr lang="en-US" altLang="en-US" sz="1600">
                <a:latin typeface="Arial" panose="020B0604020202020204" pitchFamily="34" charset="0"/>
              </a:rPr>
              <a:t>The </a:t>
            </a:r>
            <a:r>
              <a:rPr lang="en-US" altLang="en-US" sz="1400">
                <a:latin typeface="Courier New" panose="02070309020205020404" pitchFamily="49" charset="0"/>
              </a:rPr>
              <a:t>meta</a:t>
            </a:r>
            <a:r>
              <a:rPr lang="en-US" altLang="en-US" sz="1600">
                <a:latin typeface="Arial" panose="020B0604020202020204" pitchFamily="34" charset="0"/>
              </a:rPr>
              <a:t> element (for search engines) Used to provide additional information about a document, with attributes, not content</a:t>
            </a:r>
            <a:endParaRPr lang="en-US" altLang="en-US" sz="2000"/>
          </a:p>
        </p:txBody>
      </p:sp>
    </p:spTree>
    <p:extLst>
      <p:ext uri="{BB962C8B-B14F-4D97-AF65-F5344CB8AC3E}">
        <p14:creationId xmlns:p14="http://schemas.microsoft.com/office/powerpoint/2010/main" val="27154779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pPr>
              <a:spcBef>
                <a:spcPct val="20000"/>
              </a:spcBef>
            </a:pPr>
            <a:r>
              <a:rPr lang="en-US" altLang="en-US" dirty="0"/>
              <a:t> Images</a:t>
            </a:r>
            <a:endParaRPr lang="en-US" altLang="en-US" sz="2400" dirty="0"/>
          </a:p>
        </p:txBody>
      </p:sp>
      <p:sp>
        <p:nvSpPr>
          <p:cNvPr id="114691" name="Rectangle 3"/>
          <p:cNvSpPr>
            <a:spLocks noGrp="1" noChangeArrowheads="1"/>
          </p:cNvSpPr>
          <p:nvPr>
            <p:ph type="body" idx="1"/>
          </p:nvPr>
        </p:nvSpPr>
        <p:spPr>
          <a:xfrm>
            <a:off x="1828800" y="1785728"/>
            <a:ext cx="8610600" cy="4876800"/>
          </a:xfrm>
        </p:spPr>
        <p:txBody>
          <a:bodyPr>
            <a:normAutofit fontScale="85000" lnSpcReduction="20000"/>
          </a:bodyPr>
          <a:lstStyle/>
          <a:p>
            <a:pPr marL="168275" indent="-168275">
              <a:lnSpc>
                <a:spcPct val="110000"/>
              </a:lnSpc>
              <a:buSzTx/>
            </a:pPr>
            <a:r>
              <a:rPr lang="en-US" altLang="en-US" dirty="0">
                <a:latin typeface="Arial" panose="020B0604020202020204" pitchFamily="34" charset="0"/>
              </a:rPr>
              <a:t>GIF (Graphic Interchange Format)</a:t>
            </a:r>
          </a:p>
          <a:p>
            <a:pPr marL="512763" lvl="1" indent="-165100">
              <a:lnSpc>
                <a:spcPct val="110000"/>
              </a:lnSpc>
              <a:buSzTx/>
            </a:pPr>
            <a:r>
              <a:rPr lang="en-US" altLang="en-US" sz="1400" dirty="0">
                <a:latin typeface="Arial" panose="020B0604020202020204" pitchFamily="34" charset="0"/>
              </a:rPr>
              <a:t>8-bit color (256 different colors)</a:t>
            </a:r>
          </a:p>
          <a:p>
            <a:pPr marL="168275" indent="-168275">
              <a:lnSpc>
                <a:spcPct val="110000"/>
              </a:lnSpc>
              <a:buSzTx/>
            </a:pPr>
            <a:r>
              <a:rPr lang="en-US" altLang="en-US" dirty="0">
                <a:latin typeface="Arial" panose="020B0604020202020204" pitchFamily="34" charset="0"/>
              </a:rPr>
              <a:t>JPEG (Joint Photographic Experts Group)</a:t>
            </a:r>
          </a:p>
          <a:p>
            <a:pPr marL="512763" lvl="1" indent="-165100">
              <a:lnSpc>
                <a:spcPct val="110000"/>
              </a:lnSpc>
              <a:buSzTx/>
            </a:pPr>
            <a:r>
              <a:rPr lang="en-US" altLang="en-US" sz="1400" dirty="0">
                <a:latin typeface="Arial" panose="020B0604020202020204" pitchFamily="34" charset="0"/>
              </a:rPr>
              <a:t>24-bit color (16 million different colors)</a:t>
            </a:r>
          </a:p>
          <a:p>
            <a:pPr marL="168275" indent="-168275">
              <a:lnSpc>
                <a:spcPct val="110000"/>
              </a:lnSpc>
              <a:buSzTx/>
            </a:pPr>
            <a:r>
              <a:rPr lang="en-US" altLang="en-US" dirty="0">
                <a:latin typeface="Arial" panose="020B0604020202020204" pitchFamily="34" charset="0"/>
              </a:rPr>
              <a:t>Both use compression, but JPEG compression is better</a:t>
            </a:r>
          </a:p>
          <a:p>
            <a:pPr marL="168275" indent="-168275">
              <a:lnSpc>
                <a:spcPct val="110000"/>
              </a:lnSpc>
              <a:buSzTx/>
            </a:pPr>
            <a:r>
              <a:rPr lang="en-US" altLang="en-US" dirty="0">
                <a:latin typeface="Arial" panose="020B0604020202020204" pitchFamily="34" charset="0"/>
              </a:rPr>
              <a:t>Images are inserted into a document with the </a:t>
            </a:r>
            <a:r>
              <a:rPr lang="en-US" altLang="en-US" sz="1600" dirty="0">
                <a:latin typeface="Courier New" panose="02070309020205020404" pitchFamily="49" charset="0"/>
              </a:rPr>
              <a:t>&lt;</a:t>
            </a:r>
            <a:r>
              <a:rPr lang="en-US" altLang="en-US" sz="1600" dirty="0" err="1">
                <a:latin typeface="Courier New" panose="02070309020205020404" pitchFamily="49" charset="0"/>
              </a:rPr>
              <a:t>img</a:t>
            </a:r>
            <a:r>
              <a:rPr lang="en-US" altLang="en-US" sz="1600" dirty="0">
                <a:latin typeface="Courier New" panose="02070309020205020404" pitchFamily="49" charset="0"/>
              </a:rPr>
              <a:t> /&gt;</a:t>
            </a:r>
            <a:r>
              <a:rPr lang="en-US" altLang="en-US" dirty="0">
                <a:latin typeface="Arial" panose="020B0604020202020204" pitchFamily="34" charset="0"/>
              </a:rPr>
              <a:t> tag with the </a:t>
            </a:r>
            <a:r>
              <a:rPr lang="en-US" altLang="en-US" sz="1600" dirty="0" err="1">
                <a:latin typeface="Courier New" panose="02070309020205020404" pitchFamily="49" charset="0"/>
              </a:rPr>
              <a:t>src</a:t>
            </a:r>
            <a:r>
              <a:rPr lang="en-US" altLang="en-US" dirty="0">
                <a:latin typeface="Arial" panose="020B0604020202020204" pitchFamily="34" charset="0"/>
              </a:rPr>
              <a:t> attribute</a:t>
            </a:r>
          </a:p>
          <a:p>
            <a:pPr marL="512763" lvl="1" indent="-165100">
              <a:lnSpc>
                <a:spcPct val="110000"/>
              </a:lnSpc>
              <a:buSzTx/>
            </a:pPr>
            <a:r>
              <a:rPr lang="en-US" altLang="en-US" sz="1400" dirty="0">
                <a:latin typeface="Arial" panose="020B0604020202020204" pitchFamily="34" charset="0"/>
              </a:rPr>
              <a:t>The </a:t>
            </a:r>
            <a:r>
              <a:rPr lang="en-US" altLang="en-US" sz="1200" dirty="0">
                <a:latin typeface="Courier New" panose="02070309020205020404" pitchFamily="49" charset="0"/>
              </a:rPr>
              <a:t>alt</a:t>
            </a:r>
            <a:r>
              <a:rPr lang="en-US" altLang="en-US" sz="1400" dirty="0">
                <a:latin typeface="Arial" panose="020B0604020202020204" pitchFamily="34" charset="0"/>
              </a:rPr>
              <a:t> attribute is required by XHTML</a:t>
            </a:r>
          </a:p>
          <a:p>
            <a:pPr marL="909638" lvl="2" indent="-223838">
              <a:lnSpc>
                <a:spcPct val="110000"/>
              </a:lnSpc>
              <a:buSzTx/>
            </a:pPr>
            <a:r>
              <a:rPr lang="en-US" altLang="en-US" dirty="0">
                <a:latin typeface="Arial" panose="020B0604020202020204" pitchFamily="34" charset="0"/>
              </a:rPr>
              <a:t>Purposes:</a:t>
            </a:r>
          </a:p>
          <a:p>
            <a:pPr marL="1258888" lvl="3">
              <a:lnSpc>
                <a:spcPct val="110000"/>
              </a:lnSpc>
              <a:buSzTx/>
              <a:buFont typeface="Arial" panose="020B0604020202020204" pitchFamily="34" charset="0"/>
              <a:buAutoNum type="arabicPeriod"/>
            </a:pPr>
            <a:r>
              <a:rPr lang="en-US" altLang="en-US" dirty="0">
                <a:latin typeface="Arial" panose="020B0604020202020204" pitchFamily="34" charset="0"/>
              </a:rPr>
              <a:t>Non-graphical browsers</a:t>
            </a:r>
          </a:p>
          <a:p>
            <a:pPr marL="1258888" lvl="3">
              <a:lnSpc>
                <a:spcPct val="110000"/>
              </a:lnSpc>
              <a:buSzTx/>
              <a:buFont typeface="Arial" panose="020B0604020202020204" pitchFamily="34" charset="0"/>
              <a:buAutoNum type="arabicPeriod"/>
            </a:pPr>
            <a:r>
              <a:rPr lang="en-US" altLang="en-US" dirty="0">
                <a:latin typeface="Arial" panose="020B0604020202020204" pitchFamily="34" charset="0"/>
              </a:rPr>
              <a:t>Browsers with images turned off</a:t>
            </a:r>
          </a:p>
          <a:p>
            <a:pPr marL="512763" lvl="1" indent="-165100">
              <a:lnSpc>
                <a:spcPct val="110000"/>
              </a:lnSpc>
              <a:buSzTx/>
              <a:buNone/>
            </a:pPr>
            <a:r>
              <a:rPr lang="en-US" altLang="en-US" sz="1200" dirty="0">
                <a:latin typeface="Courier New" panose="02070309020205020404" pitchFamily="49" charset="0"/>
              </a:rPr>
              <a:t>&lt;</a:t>
            </a:r>
            <a:r>
              <a:rPr lang="en-US" altLang="en-US" sz="1200" dirty="0" err="1">
                <a:latin typeface="Courier New" panose="02070309020205020404" pitchFamily="49" charset="0"/>
              </a:rPr>
              <a:t>img</a:t>
            </a:r>
            <a:r>
              <a:rPr lang="en-US" altLang="en-US" sz="1200" dirty="0">
                <a:latin typeface="Courier New" panose="02070309020205020404" pitchFamily="49" charset="0"/>
              </a:rPr>
              <a:t> </a:t>
            </a:r>
            <a:r>
              <a:rPr lang="en-US" altLang="en-US" sz="1200" dirty="0" err="1">
                <a:latin typeface="Courier New" panose="02070309020205020404" pitchFamily="49" charset="0"/>
              </a:rPr>
              <a:t>src</a:t>
            </a:r>
            <a:r>
              <a:rPr lang="en-US" altLang="en-US" sz="1200" dirty="0">
                <a:latin typeface="Courier New" panose="02070309020205020404" pitchFamily="49" charset="0"/>
              </a:rPr>
              <a:t> = "comets.jpg" </a:t>
            </a:r>
          </a:p>
          <a:p>
            <a:pPr marL="168275" indent="-168275">
              <a:lnSpc>
                <a:spcPct val="110000"/>
              </a:lnSpc>
              <a:buSzTx/>
              <a:buNone/>
            </a:pPr>
            <a:r>
              <a:rPr lang="en-US" altLang="en-US" sz="1600" dirty="0">
                <a:latin typeface="Courier New" panose="02070309020205020404" pitchFamily="49" charset="0"/>
              </a:rPr>
              <a:t>        alt = "Picture of comets" /&gt;</a:t>
            </a:r>
            <a:endParaRPr lang="en-US" altLang="en-US" dirty="0">
              <a:latin typeface="Arial" panose="020B0604020202020204" pitchFamily="34" charset="0"/>
            </a:endParaRPr>
          </a:p>
          <a:p>
            <a:pPr marL="168275" indent="-168275">
              <a:lnSpc>
                <a:spcPct val="110000"/>
              </a:lnSpc>
              <a:buSzTx/>
            </a:pPr>
            <a:r>
              <a:rPr lang="en-US" altLang="en-US" dirty="0">
                <a:latin typeface="Arial" panose="020B0604020202020204" pitchFamily="34" charset="0"/>
              </a:rPr>
              <a:t>The </a:t>
            </a:r>
            <a:r>
              <a:rPr lang="en-US" altLang="en-US" sz="1600" dirty="0">
                <a:latin typeface="Courier New" panose="02070309020205020404" pitchFamily="49" charset="0"/>
              </a:rPr>
              <a:t>&lt;</a:t>
            </a:r>
            <a:r>
              <a:rPr lang="en-US" altLang="en-US" sz="1600" dirty="0" err="1">
                <a:latin typeface="Courier New" panose="02070309020205020404" pitchFamily="49" charset="0"/>
              </a:rPr>
              <a:t>img</a:t>
            </a:r>
            <a:r>
              <a:rPr lang="en-US" altLang="en-US" sz="1600" dirty="0">
                <a:latin typeface="Courier New" panose="02070309020205020404" pitchFamily="49" charset="0"/>
              </a:rPr>
              <a:t>&gt;</a:t>
            </a:r>
            <a:r>
              <a:rPr lang="en-US" altLang="en-US" dirty="0">
                <a:latin typeface="Arial" panose="020B0604020202020204" pitchFamily="34" charset="0"/>
              </a:rPr>
              <a:t> tag has 30 different attributes, including </a:t>
            </a:r>
            <a:r>
              <a:rPr lang="en-US" altLang="en-US" sz="1600" dirty="0">
                <a:latin typeface="Courier New" panose="02070309020205020404" pitchFamily="49" charset="0"/>
              </a:rPr>
              <a:t>width</a:t>
            </a:r>
            <a:r>
              <a:rPr lang="en-US" altLang="en-US" dirty="0">
                <a:latin typeface="Arial" panose="020B0604020202020204" pitchFamily="34" charset="0"/>
              </a:rPr>
              <a:t> and </a:t>
            </a:r>
            <a:r>
              <a:rPr lang="en-US" altLang="en-US" sz="1600" dirty="0">
                <a:latin typeface="Courier New" panose="02070309020205020404" pitchFamily="49" charset="0"/>
              </a:rPr>
              <a:t>height</a:t>
            </a:r>
            <a:r>
              <a:rPr lang="en-US" altLang="en-US" dirty="0">
                <a:latin typeface="Arial" panose="020B0604020202020204" pitchFamily="34" charset="0"/>
              </a:rPr>
              <a:t> (in pixels)</a:t>
            </a:r>
          </a:p>
          <a:p>
            <a:pPr marL="168275" indent="-168275">
              <a:lnSpc>
                <a:spcPct val="110000"/>
              </a:lnSpc>
              <a:buSzTx/>
            </a:pPr>
            <a:r>
              <a:rPr lang="en-US" altLang="en-US" dirty="0">
                <a:latin typeface="Arial" panose="020B0604020202020204" pitchFamily="34" charset="0"/>
              </a:rPr>
              <a:t>Portable Network Graphics (PNG)</a:t>
            </a:r>
          </a:p>
          <a:p>
            <a:pPr marL="512763" lvl="1" indent="-165100">
              <a:lnSpc>
                <a:spcPct val="110000"/>
              </a:lnSpc>
              <a:buSzTx/>
            </a:pPr>
            <a:r>
              <a:rPr lang="en-US" altLang="en-US" sz="1400" dirty="0">
                <a:latin typeface="Arial" panose="020B0604020202020204" pitchFamily="34" charset="0"/>
              </a:rPr>
              <a:t>Relatively new</a:t>
            </a:r>
          </a:p>
          <a:p>
            <a:pPr marL="512763" lvl="1" indent="-165100">
              <a:lnSpc>
                <a:spcPct val="110000"/>
              </a:lnSpc>
              <a:buSzTx/>
            </a:pPr>
            <a:r>
              <a:rPr lang="en-US" altLang="en-US" sz="1400" dirty="0">
                <a:latin typeface="Arial" panose="020B0604020202020204" pitchFamily="34" charset="0"/>
              </a:rPr>
              <a:t>Should eventually replace both gif and jpeg</a:t>
            </a:r>
          </a:p>
        </p:txBody>
      </p:sp>
    </p:spTree>
    <p:extLst>
      <p:ext uri="{BB962C8B-B14F-4D97-AF65-F5344CB8AC3E}">
        <p14:creationId xmlns:p14="http://schemas.microsoft.com/office/powerpoint/2010/main" val="26246991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pPr>
              <a:spcBef>
                <a:spcPct val="20000"/>
              </a:spcBef>
            </a:pPr>
            <a:r>
              <a:rPr lang="en-US" altLang="en-US" dirty="0"/>
              <a:t>Images (continued)</a:t>
            </a:r>
          </a:p>
        </p:txBody>
      </p:sp>
      <p:sp>
        <p:nvSpPr>
          <p:cNvPr id="115715" name="Rectangle 3"/>
          <p:cNvSpPr>
            <a:spLocks noGrp="1" noChangeArrowheads="1"/>
          </p:cNvSpPr>
          <p:nvPr>
            <p:ph type="body" idx="1"/>
          </p:nvPr>
        </p:nvSpPr>
        <p:spPr>
          <a:xfrm>
            <a:off x="581192" y="2419033"/>
            <a:ext cx="11029615" cy="3678303"/>
          </a:xfrm>
        </p:spPr>
        <p:txBody>
          <a:bodyPr>
            <a:normAutofit fontScale="25000" lnSpcReduction="20000"/>
          </a:bodyPr>
          <a:lstStyle/>
          <a:p>
            <a:pPr>
              <a:lnSpc>
                <a:spcPct val="80000"/>
              </a:lnSpc>
              <a:spcBef>
                <a:spcPct val="20000"/>
              </a:spcBef>
              <a:buSzTx/>
              <a:buFontTx/>
              <a:buNone/>
            </a:pPr>
            <a:endParaRPr lang="en-US" altLang="en-US" sz="4400" b="1" dirty="0">
              <a:latin typeface="Courier New" panose="02070309020205020404" pitchFamily="49" charset="0"/>
            </a:endParaRPr>
          </a:p>
          <a:p>
            <a:pPr>
              <a:lnSpc>
                <a:spcPct val="80000"/>
              </a:lnSpc>
              <a:spcBef>
                <a:spcPct val="20000"/>
              </a:spcBef>
              <a:buSzTx/>
              <a:buFontTx/>
              <a:buNone/>
            </a:pPr>
            <a:r>
              <a:rPr lang="en-US" altLang="en-US" sz="4400" b="1" dirty="0">
                <a:latin typeface="Courier New" panose="02070309020205020404" pitchFamily="49" charset="0"/>
              </a:rPr>
              <a:t>&lt;html&gt;</a:t>
            </a:r>
          </a:p>
          <a:p>
            <a:pPr>
              <a:lnSpc>
                <a:spcPct val="80000"/>
              </a:lnSpc>
              <a:spcBef>
                <a:spcPct val="20000"/>
              </a:spcBef>
              <a:buSzTx/>
              <a:buFontTx/>
              <a:buNone/>
            </a:pPr>
            <a:r>
              <a:rPr lang="en-US" altLang="en-US" sz="4400" b="1" dirty="0">
                <a:latin typeface="Courier New" panose="02070309020205020404" pitchFamily="49" charset="0"/>
              </a:rPr>
              <a:t>  &lt;head&gt; &lt;title&gt; Images &lt;/title&gt;</a:t>
            </a:r>
          </a:p>
          <a:p>
            <a:pPr>
              <a:lnSpc>
                <a:spcPct val="80000"/>
              </a:lnSpc>
              <a:spcBef>
                <a:spcPct val="20000"/>
              </a:spcBef>
              <a:buSzTx/>
              <a:buFontTx/>
              <a:buNone/>
            </a:pPr>
            <a:r>
              <a:rPr lang="en-US" altLang="en-US" sz="4400" b="1" dirty="0">
                <a:latin typeface="Courier New" panose="02070309020205020404" pitchFamily="49" charset="0"/>
              </a:rPr>
              <a:t>  &lt;/head&gt;</a:t>
            </a:r>
          </a:p>
          <a:p>
            <a:pPr>
              <a:lnSpc>
                <a:spcPct val="80000"/>
              </a:lnSpc>
              <a:spcBef>
                <a:spcPct val="20000"/>
              </a:spcBef>
              <a:buSzTx/>
              <a:buFontTx/>
              <a:buNone/>
            </a:pPr>
            <a:r>
              <a:rPr lang="en-US" altLang="en-US" sz="4400" b="1" dirty="0">
                <a:latin typeface="Courier New" panose="02070309020205020404" pitchFamily="49" charset="0"/>
              </a:rPr>
              <a:t>  &lt;body&gt;</a:t>
            </a:r>
          </a:p>
          <a:p>
            <a:pPr>
              <a:lnSpc>
                <a:spcPct val="80000"/>
              </a:lnSpc>
              <a:spcBef>
                <a:spcPct val="20000"/>
              </a:spcBef>
              <a:buSzTx/>
              <a:buFontTx/>
              <a:buNone/>
            </a:pPr>
            <a:r>
              <a:rPr lang="en-US" altLang="en-US" sz="4400" b="1" dirty="0">
                <a:latin typeface="Courier New" panose="02070309020205020404" pitchFamily="49" charset="0"/>
              </a:rPr>
              <a:t>    &lt;h1&gt; Aidan's Airplanes &lt;/h1&gt;</a:t>
            </a:r>
          </a:p>
          <a:p>
            <a:pPr>
              <a:lnSpc>
                <a:spcPct val="80000"/>
              </a:lnSpc>
              <a:spcBef>
                <a:spcPct val="20000"/>
              </a:spcBef>
              <a:buSzTx/>
              <a:buFontTx/>
              <a:buNone/>
            </a:pPr>
            <a:r>
              <a:rPr lang="en-US" altLang="en-US" sz="4400" b="1" dirty="0">
                <a:latin typeface="Courier New" panose="02070309020205020404" pitchFamily="49" charset="0"/>
              </a:rPr>
              <a:t>    &lt;h2&gt; The best in used airplanes &lt;/h2&gt;</a:t>
            </a:r>
          </a:p>
          <a:p>
            <a:pPr>
              <a:lnSpc>
                <a:spcPct val="80000"/>
              </a:lnSpc>
              <a:spcBef>
                <a:spcPct val="20000"/>
              </a:spcBef>
              <a:buSzTx/>
              <a:buFontTx/>
              <a:buNone/>
            </a:pPr>
            <a:r>
              <a:rPr lang="en-US" altLang="en-US" sz="4400" b="1" dirty="0">
                <a:latin typeface="Courier New" panose="02070309020205020404" pitchFamily="49" charset="0"/>
              </a:rPr>
              <a:t>    &lt;h3&gt; "We've got them by the </a:t>
            </a:r>
            <a:r>
              <a:rPr lang="en-US" altLang="en-US" sz="4400" b="1" dirty="0" err="1">
                <a:latin typeface="Courier New" panose="02070309020205020404" pitchFamily="49" charset="0"/>
              </a:rPr>
              <a:t>hangarful</a:t>
            </a:r>
            <a:r>
              <a:rPr lang="en-US" altLang="en-US" sz="4400" b="1" dirty="0">
                <a:latin typeface="Courier New" panose="02070309020205020404" pitchFamily="49" charset="0"/>
              </a:rPr>
              <a:t>" </a:t>
            </a:r>
          </a:p>
          <a:p>
            <a:pPr>
              <a:lnSpc>
                <a:spcPct val="80000"/>
              </a:lnSpc>
              <a:spcBef>
                <a:spcPct val="20000"/>
              </a:spcBef>
              <a:buSzTx/>
              <a:buFontTx/>
              <a:buNone/>
            </a:pPr>
            <a:r>
              <a:rPr lang="en-US" altLang="en-US" sz="4400" b="1" dirty="0">
                <a:latin typeface="Courier New" panose="02070309020205020404" pitchFamily="49" charset="0"/>
              </a:rPr>
              <a:t>    &lt;/h3&gt;</a:t>
            </a:r>
          </a:p>
          <a:p>
            <a:pPr>
              <a:lnSpc>
                <a:spcPct val="80000"/>
              </a:lnSpc>
              <a:spcBef>
                <a:spcPct val="20000"/>
              </a:spcBef>
              <a:buSzTx/>
              <a:buFontTx/>
              <a:buNone/>
            </a:pPr>
            <a:r>
              <a:rPr lang="en-US" altLang="en-US" sz="4400" b="1" dirty="0">
                <a:latin typeface="Courier New" panose="02070309020205020404" pitchFamily="49" charset="0"/>
              </a:rPr>
              <a:t>    &lt;h2&gt; Special of the month &lt;/h2&gt;</a:t>
            </a:r>
          </a:p>
          <a:p>
            <a:pPr>
              <a:lnSpc>
                <a:spcPct val="80000"/>
              </a:lnSpc>
              <a:spcBef>
                <a:spcPct val="20000"/>
              </a:spcBef>
              <a:buSzTx/>
              <a:buFontTx/>
              <a:buNone/>
            </a:pPr>
            <a:r>
              <a:rPr lang="en-US" altLang="en-US" sz="4400" b="1" dirty="0">
                <a:latin typeface="Courier New" panose="02070309020205020404" pitchFamily="49" charset="0"/>
              </a:rPr>
              <a:t>    &lt;p&gt;</a:t>
            </a:r>
          </a:p>
          <a:p>
            <a:pPr>
              <a:lnSpc>
                <a:spcPct val="80000"/>
              </a:lnSpc>
              <a:spcBef>
                <a:spcPct val="20000"/>
              </a:spcBef>
              <a:buSzTx/>
              <a:buFontTx/>
              <a:buNone/>
            </a:pPr>
            <a:r>
              <a:rPr lang="en-US" altLang="en-US" sz="4400" b="1" dirty="0">
                <a:latin typeface="Courier New" panose="02070309020205020404" pitchFamily="49" charset="0"/>
              </a:rPr>
              <a:t>      1960 Cessna 210 &lt;</a:t>
            </a:r>
            <a:r>
              <a:rPr lang="en-US" altLang="en-US" sz="4400" b="1" dirty="0" err="1">
                <a:latin typeface="Courier New" panose="02070309020205020404" pitchFamily="49" charset="0"/>
              </a:rPr>
              <a:t>br</a:t>
            </a:r>
            <a:r>
              <a:rPr lang="en-US" altLang="en-US" sz="4400" b="1" dirty="0">
                <a:latin typeface="Courier New" panose="02070309020205020404" pitchFamily="49" charset="0"/>
              </a:rPr>
              <a:t> /&gt;</a:t>
            </a:r>
          </a:p>
          <a:p>
            <a:pPr>
              <a:lnSpc>
                <a:spcPct val="80000"/>
              </a:lnSpc>
              <a:spcBef>
                <a:spcPct val="20000"/>
              </a:spcBef>
              <a:buSzTx/>
              <a:buFontTx/>
              <a:buNone/>
            </a:pPr>
            <a:r>
              <a:rPr lang="en-US" altLang="en-US" sz="4400" b="1" dirty="0">
                <a:latin typeface="Courier New" panose="02070309020205020404" pitchFamily="49" charset="0"/>
              </a:rPr>
              <a:t>      577 hours since major engine overhaul</a:t>
            </a:r>
          </a:p>
          <a:p>
            <a:pPr>
              <a:lnSpc>
                <a:spcPct val="80000"/>
              </a:lnSpc>
              <a:spcBef>
                <a:spcPct val="20000"/>
              </a:spcBef>
              <a:buSzTx/>
              <a:buFontTx/>
              <a:buNone/>
            </a:pPr>
            <a:r>
              <a:rPr lang="en-US" altLang="en-US" sz="4400" b="1" dirty="0">
                <a:latin typeface="Courier New" panose="02070309020205020404" pitchFamily="49" charset="0"/>
              </a:rPr>
              <a:t>      &lt;</a:t>
            </a:r>
            <a:r>
              <a:rPr lang="en-US" altLang="en-US" sz="4400" b="1" dirty="0" err="1">
                <a:latin typeface="Courier New" panose="02070309020205020404" pitchFamily="49" charset="0"/>
              </a:rPr>
              <a:t>br</a:t>
            </a:r>
            <a:r>
              <a:rPr lang="en-US" altLang="en-US" sz="4400" b="1" dirty="0">
                <a:latin typeface="Courier New" panose="02070309020205020404" pitchFamily="49" charset="0"/>
              </a:rPr>
              <a:t> /&gt;</a:t>
            </a:r>
          </a:p>
          <a:p>
            <a:pPr>
              <a:lnSpc>
                <a:spcPct val="80000"/>
              </a:lnSpc>
              <a:spcBef>
                <a:spcPct val="20000"/>
              </a:spcBef>
              <a:buSzTx/>
              <a:buFontTx/>
              <a:buNone/>
            </a:pPr>
            <a:r>
              <a:rPr lang="en-US" altLang="en-US" sz="4400" b="1" dirty="0">
                <a:latin typeface="Courier New" panose="02070309020205020404" pitchFamily="49" charset="0"/>
              </a:rPr>
              <a:t>      1022 hours since prop overhaul </a:t>
            </a:r>
          </a:p>
          <a:p>
            <a:pPr>
              <a:lnSpc>
                <a:spcPct val="80000"/>
              </a:lnSpc>
              <a:spcBef>
                <a:spcPct val="20000"/>
              </a:spcBef>
              <a:buSzTx/>
              <a:buFontTx/>
              <a:buNone/>
            </a:pPr>
            <a:r>
              <a:rPr lang="en-US" altLang="en-US" sz="4400" b="1" dirty="0">
                <a:latin typeface="Courier New" panose="02070309020205020404" pitchFamily="49" charset="0"/>
              </a:rPr>
              <a:t>      &lt;</a:t>
            </a:r>
            <a:r>
              <a:rPr lang="en-US" altLang="en-US" sz="4400" b="1" dirty="0" err="1">
                <a:latin typeface="Courier New" panose="02070309020205020404" pitchFamily="49" charset="0"/>
              </a:rPr>
              <a:t>br</a:t>
            </a:r>
            <a:r>
              <a:rPr lang="en-US" altLang="en-US" sz="4400" b="1" dirty="0">
                <a:latin typeface="Courier New" panose="02070309020205020404" pitchFamily="49" charset="0"/>
              </a:rPr>
              <a:t> /&gt;&lt;</a:t>
            </a:r>
            <a:r>
              <a:rPr lang="en-US" altLang="en-US" sz="4400" b="1" dirty="0" err="1">
                <a:latin typeface="Courier New" panose="02070309020205020404" pitchFamily="49" charset="0"/>
              </a:rPr>
              <a:t>br</a:t>
            </a:r>
            <a:r>
              <a:rPr lang="en-US" altLang="en-US" sz="4400" b="1" dirty="0">
                <a:latin typeface="Courier New" panose="02070309020205020404" pitchFamily="49" charset="0"/>
              </a:rPr>
              <a:t> /&gt;</a:t>
            </a:r>
          </a:p>
          <a:p>
            <a:pPr>
              <a:lnSpc>
                <a:spcPct val="80000"/>
              </a:lnSpc>
              <a:spcBef>
                <a:spcPct val="20000"/>
              </a:spcBef>
              <a:buSzTx/>
              <a:buFontTx/>
              <a:buNone/>
            </a:pPr>
            <a:r>
              <a:rPr lang="en-US" altLang="en-US" sz="4400" b="1" dirty="0">
                <a:latin typeface="Courier New" panose="02070309020205020404" pitchFamily="49" charset="0"/>
              </a:rPr>
              <a:t>      &lt;</a:t>
            </a:r>
            <a:r>
              <a:rPr lang="en-US" altLang="en-US" sz="4400" b="1" dirty="0" err="1">
                <a:latin typeface="Courier New" panose="02070309020205020404" pitchFamily="49" charset="0"/>
              </a:rPr>
              <a:t>img</a:t>
            </a:r>
            <a:r>
              <a:rPr lang="en-US" altLang="en-US" sz="4400" b="1" dirty="0">
                <a:latin typeface="Courier New" panose="02070309020205020404" pitchFamily="49" charset="0"/>
              </a:rPr>
              <a:t> </a:t>
            </a:r>
            <a:r>
              <a:rPr lang="en-US" altLang="en-US" sz="4400" b="1" dirty="0" err="1">
                <a:latin typeface="Courier New" panose="02070309020205020404" pitchFamily="49" charset="0"/>
              </a:rPr>
              <a:t>src</a:t>
            </a:r>
            <a:r>
              <a:rPr lang="en-US" altLang="en-US" sz="4400" b="1" dirty="0">
                <a:latin typeface="Courier New" panose="02070309020205020404" pitchFamily="49" charset="0"/>
              </a:rPr>
              <a:t> = "c210new.jpg" </a:t>
            </a:r>
          </a:p>
          <a:p>
            <a:pPr>
              <a:lnSpc>
                <a:spcPct val="80000"/>
              </a:lnSpc>
              <a:spcBef>
                <a:spcPct val="20000"/>
              </a:spcBef>
              <a:buSzTx/>
              <a:buFontTx/>
              <a:buNone/>
            </a:pPr>
            <a:r>
              <a:rPr lang="en-US" altLang="en-US" sz="4400" b="1" dirty="0">
                <a:latin typeface="Courier New" panose="02070309020205020404" pitchFamily="49" charset="0"/>
              </a:rPr>
              <a:t>           alt = "Picture of a Cessna 210"/&gt; </a:t>
            </a:r>
          </a:p>
          <a:p>
            <a:pPr>
              <a:lnSpc>
                <a:spcPct val="80000"/>
              </a:lnSpc>
              <a:spcBef>
                <a:spcPct val="20000"/>
              </a:spcBef>
              <a:buSzTx/>
              <a:buFontTx/>
              <a:buNone/>
            </a:pPr>
            <a:r>
              <a:rPr lang="en-US" altLang="en-US" sz="4400" b="1" dirty="0">
                <a:latin typeface="Courier New" panose="02070309020205020404" pitchFamily="49" charset="0"/>
              </a:rPr>
              <a:t>      &lt;</a:t>
            </a:r>
            <a:r>
              <a:rPr lang="en-US" altLang="en-US" sz="4400" b="1" dirty="0" err="1">
                <a:latin typeface="Courier New" panose="02070309020205020404" pitchFamily="49" charset="0"/>
              </a:rPr>
              <a:t>br</a:t>
            </a:r>
            <a:r>
              <a:rPr lang="en-US" altLang="en-US" sz="4400" b="1" dirty="0">
                <a:latin typeface="Courier New" panose="02070309020205020404" pitchFamily="49" charset="0"/>
              </a:rPr>
              <a:t> /&gt;</a:t>
            </a:r>
          </a:p>
          <a:p>
            <a:pPr>
              <a:lnSpc>
                <a:spcPct val="80000"/>
              </a:lnSpc>
              <a:spcBef>
                <a:spcPct val="20000"/>
              </a:spcBef>
              <a:buSzTx/>
              <a:buFontTx/>
              <a:buNone/>
            </a:pPr>
            <a:r>
              <a:rPr lang="en-US" altLang="en-US" sz="4400" b="1" dirty="0">
                <a:latin typeface="Courier New" panose="02070309020205020404" pitchFamily="49" charset="0"/>
              </a:rPr>
              <a:t>      Buy this fine airplane today at a </a:t>
            </a:r>
          </a:p>
          <a:p>
            <a:pPr>
              <a:lnSpc>
                <a:spcPct val="80000"/>
              </a:lnSpc>
              <a:spcBef>
                <a:spcPct val="20000"/>
              </a:spcBef>
              <a:buSzTx/>
              <a:buFontTx/>
              <a:buNone/>
            </a:pPr>
            <a:r>
              <a:rPr lang="en-US" altLang="en-US" sz="4400" b="1" dirty="0">
                <a:latin typeface="Courier New" panose="02070309020205020404" pitchFamily="49" charset="0"/>
              </a:rPr>
              <a:t>      remarkably low price &lt;</a:t>
            </a:r>
            <a:r>
              <a:rPr lang="en-US" altLang="en-US" sz="4400" b="1" dirty="0" err="1">
                <a:latin typeface="Courier New" panose="02070309020205020404" pitchFamily="49" charset="0"/>
              </a:rPr>
              <a:t>br</a:t>
            </a:r>
            <a:r>
              <a:rPr lang="en-US" altLang="en-US" sz="4400" b="1" dirty="0">
                <a:latin typeface="Courier New" panose="02070309020205020404" pitchFamily="49" charset="0"/>
              </a:rPr>
              <a:t> /&gt;</a:t>
            </a:r>
          </a:p>
          <a:p>
            <a:pPr>
              <a:lnSpc>
                <a:spcPct val="80000"/>
              </a:lnSpc>
              <a:spcBef>
                <a:spcPct val="20000"/>
              </a:spcBef>
              <a:buSzTx/>
              <a:buFontTx/>
              <a:buNone/>
            </a:pPr>
            <a:r>
              <a:rPr lang="en-US" altLang="en-US" sz="4400" b="1" dirty="0">
                <a:latin typeface="Courier New" panose="02070309020205020404" pitchFamily="49" charset="0"/>
              </a:rPr>
              <a:t>      Call 999-555-1111 today!</a:t>
            </a:r>
          </a:p>
          <a:p>
            <a:pPr>
              <a:lnSpc>
                <a:spcPct val="80000"/>
              </a:lnSpc>
              <a:spcBef>
                <a:spcPct val="20000"/>
              </a:spcBef>
              <a:buSzTx/>
              <a:buFontTx/>
              <a:buNone/>
            </a:pPr>
            <a:r>
              <a:rPr lang="en-US" altLang="en-US" sz="4400" b="1" dirty="0">
                <a:latin typeface="Courier New" panose="02070309020205020404" pitchFamily="49" charset="0"/>
              </a:rPr>
              <a:t>    &lt;/p&gt;</a:t>
            </a:r>
          </a:p>
          <a:p>
            <a:pPr>
              <a:lnSpc>
                <a:spcPct val="80000"/>
              </a:lnSpc>
              <a:spcBef>
                <a:spcPct val="20000"/>
              </a:spcBef>
              <a:buSzTx/>
              <a:buFontTx/>
              <a:buNone/>
            </a:pPr>
            <a:r>
              <a:rPr lang="en-US" altLang="en-US" sz="4400" b="1" dirty="0">
                <a:latin typeface="Courier New" panose="02070309020205020404" pitchFamily="49" charset="0"/>
              </a:rPr>
              <a:t>  &lt;/body&gt;</a:t>
            </a:r>
          </a:p>
          <a:p>
            <a:pPr>
              <a:lnSpc>
                <a:spcPct val="80000"/>
              </a:lnSpc>
              <a:spcBef>
                <a:spcPct val="20000"/>
              </a:spcBef>
              <a:buSzTx/>
              <a:buFontTx/>
              <a:buNone/>
            </a:pPr>
            <a:r>
              <a:rPr lang="en-US" altLang="en-US" sz="4400" b="1" dirty="0">
                <a:latin typeface="Courier New" panose="02070309020205020404" pitchFamily="49" charset="0"/>
              </a:rPr>
              <a:t>&lt;/html&gt;</a:t>
            </a:r>
            <a:endParaRPr lang="en-US" altLang="en-US" sz="1300" b="1" dirty="0">
              <a:latin typeface="Courier New" panose="02070309020205020404" pitchFamily="49" charset="0"/>
            </a:endParaRPr>
          </a:p>
        </p:txBody>
      </p:sp>
    </p:spTree>
    <p:extLst>
      <p:ext uri="{BB962C8B-B14F-4D97-AF65-F5344CB8AC3E}">
        <p14:creationId xmlns:p14="http://schemas.microsoft.com/office/powerpoint/2010/main" val="3930201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pPr>
              <a:spcBef>
                <a:spcPct val="20000"/>
              </a:spcBef>
            </a:pPr>
            <a:r>
              <a:rPr lang="en-US" altLang="en-US" dirty="0"/>
              <a:t> Images (continued)</a:t>
            </a:r>
          </a:p>
        </p:txBody>
      </p:sp>
      <p:graphicFrame>
        <p:nvGraphicFramePr>
          <p:cNvPr id="116740" name="Object 4"/>
          <p:cNvGraphicFramePr>
            <a:graphicFrameLocks noGrp="1" noChangeAspect="1"/>
          </p:cNvGraphicFramePr>
          <p:nvPr>
            <p:ph type="body" idx="1"/>
          </p:nvPr>
        </p:nvGraphicFramePr>
        <p:xfrm>
          <a:off x="3763964" y="2093842"/>
          <a:ext cx="4740275" cy="4306957"/>
        </p:xfrm>
        <a:graphic>
          <a:graphicData uri="http://schemas.openxmlformats.org/presentationml/2006/ole">
            <mc:AlternateContent xmlns:mc="http://schemas.openxmlformats.org/markup-compatibility/2006">
              <mc:Choice xmlns:v="urn:schemas-microsoft-com:vml" Requires="v">
                <p:oleObj spid="_x0000_s2053" name="Document" r:id="rId3" imgW="5477400" imgH="5371920" progId="Word.Document.8">
                  <p:embed/>
                </p:oleObj>
              </mc:Choice>
              <mc:Fallback>
                <p:oleObj name="Document" r:id="rId3" imgW="5477400" imgH="5371920" progId="Word.Document.8">
                  <p:embed/>
                  <p:pic>
                    <p:nvPicPr>
                      <p:cNvPr id="11674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3964" y="2093842"/>
                        <a:ext cx="4740275" cy="430695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8678546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pPr>
              <a:spcBef>
                <a:spcPct val="20000"/>
              </a:spcBef>
            </a:pPr>
            <a:r>
              <a:rPr lang="en-US" altLang="en-US" dirty="0"/>
              <a:t>Hypertext Links</a:t>
            </a:r>
          </a:p>
        </p:txBody>
      </p:sp>
      <p:sp>
        <p:nvSpPr>
          <p:cNvPr id="117763" name="Rectangle 3"/>
          <p:cNvSpPr>
            <a:spLocks noGrp="1" noChangeArrowheads="1"/>
          </p:cNvSpPr>
          <p:nvPr>
            <p:ph type="body" idx="1"/>
          </p:nvPr>
        </p:nvSpPr>
        <p:spPr/>
        <p:txBody>
          <a:bodyPr/>
          <a:lstStyle/>
          <a:p>
            <a:pPr>
              <a:lnSpc>
                <a:spcPct val="140000"/>
              </a:lnSpc>
              <a:spcBef>
                <a:spcPct val="20000"/>
              </a:spcBef>
              <a:buSzTx/>
              <a:buFont typeface="Times" panose="02020603050405020304" pitchFamily="18" charset="0"/>
              <a:buChar char="•"/>
            </a:pPr>
            <a:r>
              <a:rPr lang="en-US" altLang="en-US" b="0">
                <a:latin typeface="Arial" panose="020B0604020202020204" pitchFamily="34" charset="0"/>
              </a:rPr>
              <a:t>Hypertext is the essence of the Web!</a:t>
            </a:r>
          </a:p>
          <a:p>
            <a:pPr>
              <a:lnSpc>
                <a:spcPct val="140000"/>
              </a:lnSpc>
              <a:spcBef>
                <a:spcPct val="20000"/>
              </a:spcBef>
              <a:buSzTx/>
              <a:buFont typeface="Times" panose="02020603050405020304" pitchFamily="18" charset="0"/>
              <a:buChar char="•"/>
            </a:pPr>
            <a:r>
              <a:rPr lang="en-US" altLang="en-US" b="0">
                <a:latin typeface="Arial" panose="020B0604020202020204" pitchFamily="34" charset="0"/>
              </a:rPr>
              <a:t>A link is specified with the </a:t>
            </a:r>
            <a:r>
              <a:rPr lang="en-US" altLang="en-US" b="0">
                <a:latin typeface="Courier New" panose="02070309020205020404" pitchFamily="49" charset="0"/>
              </a:rPr>
              <a:t>href</a:t>
            </a:r>
            <a:r>
              <a:rPr lang="en-US" altLang="en-US" b="0">
                <a:latin typeface="Arial" panose="020B0604020202020204" pitchFamily="34" charset="0"/>
              </a:rPr>
              <a:t> (</a:t>
            </a:r>
            <a:r>
              <a:rPr lang="en-US" altLang="en-US" b="0" i="1">
                <a:latin typeface="Arial" panose="020B0604020202020204" pitchFamily="34" charset="0"/>
              </a:rPr>
              <a:t>h</a:t>
            </a:r>
            <a:r>
              <a:rPr lang="en-US" altLang="en-US" b="0">
                <a:latin typeface="Arial" panose="020B0604020202020204" pitchFamily="34" charset="0"/>
              </a:rPr>
              <a:t>ypertext </a:t>
            </a:r>
            <a:r>
              <a:rPr lang="en-US" altLang="en-US" b="0" i="1">
                <a:latin typeface="Arial" panose="020B0604020202020204" pitchFamily="34" charset="0"/>
              </a:rPr>
              <a:t>ref</a:t>
            </a:r>
            <a:r>
              <a:rPr lang="en-US" altLang="en-US" b="0">
                <a:latin typeface="Arial" panose="020B0604020202020204" pitchFamily="34" charset="0"/>
              </a:rPr>
              <a:t>erence) attribute of </a:t>
            </a:r>
            <a:r>
              <a:rPr lang="en-US" altLang="en-US" b="0">
                <a:latin typeface="Courier New" panose="02070309020205020404" pitchFamily="49" charset="0"/>
              </a:rPr>
              <a:t>&lt;a&gt;</a:t>
            </a:r>
            <a:r>
              <a:rPr lang="en-US" altLang="en-US" b="0">
                <a:latin typeface="Arial" panose="020B0604020202020204" pitchFamily="34" charset="0"/>
              </a:rPr>
              <a:t> (the anchor tag)</a:t>
            </a:r>
          </a:p>
          <a:p>
            <a:pPr lvl="1">
              <a:lnSpc>
                <a:spcPct val="140000"/>
              </a:lnSpc>
              <a:spcBef>
                <a:spcPct val="20000"/>
              </a:spcBef>
              <a:buSzTx/>
              <a:buFont typeface="Times" panose="02020603050405020304" pitchFamily="18" charset="0"/>
              <a:buChar char="•"/>
            </a:pPr>
            <a:r>
              <a:rPr lang="en-US" altLang="en-US" b="0">
                <a:latin typeface="Arial" panose="020B0604020202020204" pitchFamily="34" charset="0"/>
              </a:rPr>
              <a:t>The content of </a:t>
            </a:r>
            <a:r>
              <a:rPr lang="en-US" altLang="en-US" b="0">
                <a:latin typeface="Courier New" panose="02070309020205020404" pitchFamily="49" charset="0"/>
              </a:rPr>
              <a:t>&lt;a&gt;</a:t>
            </a:r>
            <a:r>
              <a:rPr lang="en-US" altLang="en-US" b="0">
                <a:latin typeface="Arial" panose="020B0604020202020204" pitchFamily="34" charset="0"/>
              </a:rPr>
              <a:t> is the visual link in the document</a:t>
            </a:r>
          </a:p>
          <a:p>
            <a:pPr lvl="1">
              <a:lnSpc>
                <a:spcPct val="140000"/>
              </a:lnSpc>
              <a:spcBef>
                <a:spcPct val="20000"/>
              </a:spcBef>
              <a:buSzTx/>
              <a:buFont typeface="Times" panose="02020603050405020304" pitchFamily="18" charset="0"/>
              <a:buChar char="•"/>
            </a:pPr>
            <a:r>
              <a:rPr lang="en-US" altLang="en-US" b="0">
                <a:latin typeface="Arial" panose="020B0604020202020204" pitchFamily="34" charset="0"/>
              </a:rPr>
              <a:t>If the target is a whole document (not the one in which the link appears), the target need not be specified in the target document as being the target</a:t>
            </a:r>
          </a:p>
          <a:p>
            <a:pPr>
              <a:lnSpc>
                <a:spcPct val="140000"/>
              </a:lnSpc>
              <a:spcBef>
                <a:spcPct val="20000"/>
              </a:spcBef>
              <a:buSzTx/>
              <a:buFont typeface="Times" panose="02020603050405020304" pitchFamily="18" charset="0"/>
              <a:buChar char="•"/>
            </a:pPr>
            <a:r>
              <a:rPr lang="en-US" altLang="en-US" b="0">
                <a:latin typeface="Arial" panose="020B0604020202020204" pitchFamily="34" charset="0"/>
              </a:rPr>
              <a:t>Note: Relative addressing of targets is easier to maintain and more portable than absolute addressing</a:t>
            </a:r>
          </a:p>
        </p:txBody>
      </p:sp>
    </p:spTree>
    <p:extLst>
      <p:ext uri="{BB962C8B-B14F-4D97-AF65-F5344CB8AC3E}">
        <p14:creationId xmlns:p14="http://schemas.microsoft.com/office/powerpoint/2010/main" val="39184094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a:spcBef>
                <a:spcPct val="20000"/>
              </a:spcBef>
            </a:pPr>
            <a:r>
              <a:rPr lang="en-US" altLang="en-US" dirty="0"/>
              <a:t>Hypertext Links (continued)</a:t>
            </a:r>
          </a:p>
        </p:txBody>
      </p:sp>
      <p:sp>
        <p:nvSpPr>
          <p:cNvPr id="118787" name="Rectangle 3"/>
          <p:cNvSpPr>
            <a:spLocks noGrp="1" noChangeArrowheads="1"/>
          </p:cNvSpPr>
          <p:nvPr>
            <p:ph type="body" idx="1"/>
          </p:nvPr>
        </p:nvSpPr>
        <p:spPr>
          <a:xfrm>
            <a:off x="581192" y="2604567"/>
            <a:ext cx="11029615" cy="3678303"/>
          </a:xfrm>
        </p:spPr>
        <p:txBody>
          <a:bodyPr>
            <a:noAutofit/>
          </a:bodyPr>
          <a:lstStyle/>
          <a:p>
            <a:pPr>
              <a:lnSpc>
                <a:spcPct val="100000"/>
              </a:lnSpc>
              <a:spcBef>
                <a:spcPct val="20000"/>
              </a:spcBef>
              <a:buSzTx/>
              <a:buFontTx/>
              <a:buNone/>
            </a:pPr>
            <a:r>
              <a:rPr lang="en-US" altLang="en-US" sz="1400" dirty="0">
                <a:latin typeface="Courier New" panose="02070309020205020404" pitchFamily="49" charset="0"/>
              </a:rPr>
              <a:t>&lt;html&gt;</a:t>
            </a:r>
          </a:p>
          <a:p>
            <a:pPr>
              <a:lnSpc>
                <a:spcPct val="100000"/>
              </a:lnSpc>
              <a:spcBef>
                <a:spcPct val="20000"/>
              </a:spcBef>
              <a:buSzTx/>
              <a:buFontTx/>
              <a:buNone/>
            </a:pPr>
            <a:r>
              <a:rPr lang="en-US" altLang="en-US" sz="1400" dirty="0">
                <a:latin typeface="Courier New" panose="02070309020205020404" pitchFamily="49" charset="0"/>
              </a:rPr>
              <a:t>  &lt;head&gt; &lt;title&gt; Links &lt;/title&gt;</a:t>
            </a:r>
          </a:p>
          <a:p>
            <a:pPr>
              <a:lnSpc>
                <a:spcPct val="100000"/>
              </a:lnSpc>
              <a:spcBef>
                <a:spcPct val="20000"/>
              </a:spcBef>
              <a:buSzTx/>
              <a:buFontTx/>
              <a:buNone/>
            </a:pPr>
            <a:r>
              <a:rPr lang="en-US" altLang="en-US" sz="1400" dirty="0">
                <a:latin typeface="Courier New" panose="02070309020205020404" pitchFamily="49" charset="0"/>
              </a:rPr>
              <a:t>  &lt;/head&gt;</a:t>
            </a:r>
          </a:p>
          <a:p>
            <a:pPr>
              <a:lnSpc>
                <a:spcPct val="100000"/>
              </a:lnSpc>
              <a:spcBef>
                <a:spcPct val="20000"/>
              </a:spcBef>
              <a:buSzTx/>
              <a:buFontTx/>
              <a:buNone/>
            </a:pPr>
            <a:r>
              <a:rPr lang="en-US" altLang="en-US" sz="1400" dirty="0">
                <a:latin typeface="Courier New" panose="02070309020205020404" pitchFamily="49" charset="0"/>
              </a:rPr>
              <a:t>  &lt;body&gt;</a:t>
            </a:r>
          </a:p>
          <a:p>
            <a:pPr>
              <a:lnSpc>
                <a:spcPct val="100000"/>
              </a:lnSpc>
              <a:spcBef>
                <a:spcPct val="20000"/>
              </a:spcBef>
              <a:buSzTx/>
              <a:buFontTx/>
              <a:buNone/>
            </a:pPr>
            <a:r>
              <a:rPr lang="en-US" altLang="en-US" sz="1400" dirty="0">
                <a:latin typeface="Courier New" panose="02070309020205020404" pitchFamily="49" charset="0"/>
              </a:rPr>
              <a:t>    &lt;h1&gt; Aidan's Airplanes &lt;/h1&gt;</a:t>
            </a:r>
          </a:p>
          <a:p>
            <a:pPr>
              <a:lnSpc>
                <a:spcPct val="100000"/>
              </a:lnSpc>
              <a:spcBef>
                <a:spcPct val="20000"/>
              </a:spcBef>
              <a:buSzTx/>
              <a:buFontTx/>
              <a:buNone/>
            </a:pPr>
            <a:r>
              <a:rPr lang="en-US" altLang="en-US" sz="1400" dirty="0">
                <a:latin typeface="Courier New" panose="02070309020205020404" pitchFamily="49" charset="0"/>
              </a:rPr>
              <a:t>    &lt;h2&gt; The best in used airplanes &lt;/h2&gt;</a:t>
            </a:r>
          </a:p>
          <a:p>
            <a:pPr>
              <a:lnSpc>
                <a:spcPct val="100000"/>
              </a:lnSpc>
              <a:spcBef>
                <a:spcPct val="20000"/>
              </a:spcBef>
              <a:buSzTx/>
              <a:buFontTx/>
              <a:buNone/>
            </a:pPr>
            <a:r>
              <a:rPr lang="en-US" altLang="en-US" sz="1400" dirty="0">
                <a:latin typeface="Courier New" panose="02070309020205020404" pitchFamily="49" charset="0"/>
              </a:rPr>
              <a:t>    &lt;h3&gt; "We've got them by the </a:t>
            </a:r>
            <a:r>
              <a:rPr lang="en-US" altLang="en-US" sz="1400" dirty="0" err="1">
                <a:latin typeface="Courier New" panose="02070309020205020404" pitchFamily="49" charset="0"/>
              </a:rPr>
              <a:t>hangarful</a:t>
            </a:r>
            <a:r>
              <a:rPr lang="en-US" altLang="en-US" sz="1400" dirty="0">
                <a:latin typeface="Courier New" panose="02070309020205020404" pitchFamily="49" charset="0"/>
              </a:rPr>
              <a:t>" </a:t>
            </a:r>
          </a:p>
          <a:p>
            <a:pPr>
              <a:lnSpc>
                <a:spcPct val="100000"/>
              </a:lnSpc>
              <a:spcBef>
                <a:spcPct val="20000"/>
              </a:spcBef>
              <a:buSzTx/>
              <a:buFontTx/>
              <a:buNone/>
            </a:pPr>
            <a:r>
              <a:rPr lang="en-US" altLang="en-US" sz="1400" dirty="0">
                <a:latin typeface="Courier New" panose="02070309020205020404" pitchFamily="49" charset="0"/>
              </a:rPr>
              <a:t>    &lt;/h3&gt;</a:t>
            </a:r>
          </a:p>
          <a:p>
            <a:pPr>
              <a:lnSpc>
                <a:spcPct val="100000"/>
              </a:lnSpc>
              <a:spcBef>
                <a:spcPct val="20000"/>
              </a:spcBef>
              <a:buSzTx/>
              <a:buFontTx/>
              <a:buNone/>
            </a:pPr>
            <a:r>
              <a:rPr lang="en-US" altLang="en-US" sz="1400" dirty="0">
                <a:latin typeface="Courier New" panose="02070309020205020404" pitchFamily="49" charset="0"/>
              </a:rPr>
              <a:t>    &lt;h2&gt; Special of the month &lt;/h2&gt;</a:t>
            </a:r>
          </a:p>
          <a:p>
            <a:pPr>
              <a:lnSpc>
                <a:spcPct val="100000"/>
              </a:lnSpc>
              <a:spcBef>
                <a:spcPct val="20000"/>
              </a:spcBef>
              <a:buSzTx/>
              <a:buFontTx/>
              <a:buNone/>
            </a:pPr>
            <a:r>
              <a:rPr lang="en-US" altLang="en-US" sz="1400" dirty="0">
                <a:latin typeface="Courier New" panose="02070309020205020404" pitchFamily="49" charset="0"/>
              </a:rPr>
              <a:t>    &lt;p&gt;</a:t>
            </a:r>
          </a:p>
          <a:p>
            <a:pPr>
              <a:lnSpc>
                <a:spcPct val="100000"/>
              </a:lnSpc>
              <a:spcBef>
                <a:spcPct val="20000"/>
              </a:spcBef>
              <a:buSzTx/>
              <a:buFontTx/>
              <a:buNone/>
            </a:pPr>
            <a:r>
              <a:rPr lang="en-US" altLang="en-US" sz="1400" dirty="0">
                <a:latin typeface="Courier New" panose="02070309020205020404" pitchFamily="49" charset="0"/>
              </a:rPr>
              <a:t>      1960 Cessna 210 &lt;</a:t>
            </a:r>
            <a:r>
              <a:rPr lang="en-US" altLang="en-US" sz="1400" dirty="0" err="1">
                <a:latin typeface="Courier New" panose="02070309020205020404" pitchFamily="49" charset="0"/>
              </a:rPr>
              <a:t>br</a:t>
            </a:r>
            <a:r>
              <a:rPr lang="en-US" altLang="en-US" sz="1400" dirty="0">
                <a:latin typeface="Courier New" panose="02070309020205020404" pitchFamily="49" charset="0"/>
              </a:rPr>
              <a:t> /&gt;</a:t>
            </a:r>
          </a:p>
          <a:p>
            <a:pPr>
              <a:lnSpc>
                <a:spcPct val="100000"/>
              </a:lnSpc>
              <a:spcBef>
                <a:spcPct val="20000"/>
              </a:spcBef>
              <a:buSzTx/>
              <a:buFontTx/>
              <a:buNone/>
            </a:pPr>
            <a:r>
              <a:rPr lang="en-US" altLang="en-US" sz="1400" dirty="0">
                <a:latin typeface="Courier New" panose="02070309020205020404" pitchFamily="49" charset="0"/>
              </a:rPr>
              <a:t>      &lt;a </a:t>
            </a:r>
            <a:r>
              <a:rPr lang="en-US" altLang="en-US" sz="1400" dirty="0" err="1">
                <a:latin typeface="Courier New" panose="02070309020205020404" pitchFamily="49" charset="0"/>
              </a:rPr>
              <a:t>href</a:t>
            </a:r>
            <a:r>
              <a:rPr lang="en-US" altLang="en-US" sz="1400" dirty="0">
                <a:latin typeface="Courier New" panose="02070309020205020404" pitchFamily="49" charset="0"/>
              </a:rPr>
              <a:t> = "C210data.html"&gt; </a:t>
            </a:r>
          </a:p>
          <a:p>
            <a:pPr>
              <a:lnSpc>
                <a:spcPct val="100000"/>
              </a:lnSpc>
              <a:spcBef>
                <a:spcPct val="20000"/>
              </a:spcBef>
              <a:buSzTx/>
              <a:buFontTx/>
              <a:buNone/>
            </a:pPr>
            <a:r>
              <a:rPr lang="en-US" altLang="en-US" sz="1400" dirty="0">
                <a:latin typeface="Courier New" panose="02070309020205020404" pitchFamily="49" charset="0"/>
              </a:rPr>
              <a:t>        Information on the Cessna 210 &lt;/a&gt;</a:t>
            </a:r>
          </a:p>
          <a:p>
            <a:pPr>
              <a:lnSpc>
                <a:spcPct val="100000"/>
              </a:lnSpc>
              <a:spcBef>
                <a:spcPct val="20000"/>
              </a:spcBef>
              <a:buSzTx/>
              <a:buFontTx/>
              <a:buNone/>
            </a:pPr>
            <a:r>
              <a:rPr lang="en-US" altLang="en-US" sz="1400" dirty="0">
                <a:latin typeface="Courier New" panose="02070309020205020404" pitchFamily="49" charset="0"/>
              </a:rPr>
              <a:t>    &lt;/p&gt;</a:t>
            </a:r>
          </a:p>
          <a:p>
            <a:pPr>
              <a:lnSpc>
                <a:spcPct val="100000"/>
              </a:lnSpc>
              <a:spcBef>
                <a:spcPct val="20000"/>
              </a:spcBef>
              <a:buSzTx/>
              <a:buFontTx/>
              <a:buNone/>
            </a:pPr>
            <a:r>
              <a:rPr lang="en-US" altLang="en-US" sz="1400" dirty="0">
                <a:latin typeface="Courier New" panose="02070309020205020404" pitchFamily="49" charset="0"/>
              </a:rPr>
              <a:t>  &lt;/body&gt;</a:t>
            </a:r>
          </a:p>
          <a:p>
            <a:pPr>
              <a:lnSpc>
                <a:spcPct val="100000"/>
              </a:lnSpc>
              <a:spcBef>
                <a:spcPct val="20000"/>
              </a:spcBef>
              <a:buSzTx/>
              <a:buFontTx/>
              <a:buNone/>
            </a:pPr>
            <a:r>
              <a:rPr lang="en-US" altLang="en-US" sz="1400" dirty="0">
                <a:latin typeface="Courier New" panose="02070309020205020404" pitchFamily="49" charset="0"/>
              </a:rPr>
              <a:t>&lt;/html&gt;</a:t>
            </a:r>
            <a:endParaRPr lang="en-US" altLang="en-US" sz="2400" dirty="0"/>
          </a:p>
        </p:txBody>
      </p:sp>
    </p:spTree>
    <p:extLst>
      <p:ext uri="{BB962C8B-B14F-4D97-AF65-F5344CB8AC3E}">
        <p14:creationId xmlns:p14="http://schemas.microsoft.com/office/powerpoint/2010/main" val="22880276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pPr>
              <a:spcBef>
                <a:spcPct val="20000"/>
              </a:spcBef>
            </a:pPr>
            <a:r>
              <a:rPr lang="en-US" altLang="en-US" dirty="0"/>
              <a:t>Hypertext Links (continued)</a:t>
            </a:r>
          </a:p>
        </p:txBody>
      </p:sp>
      <p:graphicFrame>
        <p:nvGraphicFramePr>
          <p:cNvPr id="119813" name="Object 5"/>
          <p:cNvGraphicFramePr>
            <a:graphicFrameLocks noChangeAspect="1"/>
          </p:cNvGraphicFramePr>
          <p:nvPr/>
        </p:nvGraphicFramePr>
        <p:xfrm>
          <a:off x="6814930" y="2629694"/>
          <a:ext cx="3886200" cy="2579688"/>
        </p:xfrm>
        <a:graphic>
          <a:graphicData uri="http://schemas.openxmlformats.org/presentationml/2006/ole">
            <mc:AlternateContent xmlns:mc="http://schemas.openxmlformats.org/markup-compatibility/2006">
              <mc:Choice xmlns:v="urn:schemas-microsoft-com:vml" Requires="v">
                <p:oleObj spid="_x0000_s3080" name="Document" r:id="rId3" imgW="5239618" imgH="3478015" progId="Word.Document.8">
                  <p:embed/>
                </p:oleObj>
              </mc:Choice>
              <mc:Fallback>
                <p:oleObj name="Document" r:id="rId3" imgW="5239618" imgH="3478015" progId="Word.Document.8">
                  <p:embed/>
                  <p:pic>
                    <p:nvPicPr>
                      <p:cNvPr id="119813" name="Object 5"/>
                      <p:cNvPicPr>
                        <a:picLocks noChangeAspect="1" noChangeArrowheads="1"/>
                      </p:cNvPicPr>
                      <p:nvPr/>
                    </p:nvPicPr>
                    <p:blipFill>
                      <a:blip r:embed="rId4"/>
                      <a:srcRect/>
                      <a:stretch>
                        <a:fillRect/>
                      </a:stretch>
                    </p:blipFill>
                    <p:spPr bwMode="auto">
                      <a:xfrm>
                        <a:off x="6814930" y="2629694"/>
                        <a:ext cx="3886200" cy="2579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9814" name="Object 6"/>
          <p:cNvGraphicFramePr>
            <a:graphicFrameLocks noChangeAspect="1"/>
          </p:cNvGraphicFramePr>
          <p:nvPr/>
        </p:nvGraphicFramePr>
        <p:xfrm>
          <a:off x="581192" y="3042444"/>
          <a:ext cx="4724400" cy="2166938"/>
        </p:xfrm>
        <a:graphic>
          <a:graphicData uri="http://schemas.openxmlformats.org/presentationml/2006/ole">
            <mc:AlternateContent xmlns:mc="http://schemas.openxmlformats.org/markup-compatibility/2006">
              <mc:Choice xmlns:v="urn:schemas-microsoft-com:vml" Requires="v">
                <p:oleObj spid="_x0000_s3081" name="Document" r:id="rId5" imgW="5481324" imgH="2425803" progId="Word.Document.8">
                  <p:embed/>
                </p:oleObj>
              </mc:Choice>
              <mc:Fallback>
                <p:oleObj name="Document" r:id="rId5" imgW="5481324" imgH="2425803" progId="Word.Document.8">
                  <p:embed/>
                  <p:pic>
                    <p:nvPicPr>
                      <p:cNvPr id="119814" name="Object 6"/>
                      <p:cNvPicPr>
                        <a:picLocks noChangeAspect="1" noChangeArrowheads="1"/>
                      </p:cNvPicPr>
                      <p:nvPr/>
                    </p:nvPicPr>
                    <p:blipFill>
                      <a:blip r:embed="rId6"/>
                      <a:srcRect/>
                      <a:stretch>
                        <a:fillRect/>
                      </a:stretch>
                    </p:blipFill>
                    <p:spPr bwMode="auto">
                      <a:xfrm>
                        <a:off x="581192" y="3042444"/>
                        <a:ext cx="4724400" cy="216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5591712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9813"/>
                                        </p:tgtEl>
                                        <p:attrNameLst>
                                          <p:attrName>style.visibility</p:attrName>
                                        </p:attrNameLst>
                                      </p:cBhvr>
                                      <p:to>
                                        <p:strVal val="visible"/>
                                      </p:to>
                                    </p:set>
                                    <p:anim calcmode="lin" valueType="num">
                                      <p:cBhvr additive="base">
                                        <p:cTn id="7" dur="500" fill="hold"/>
                                        <p:tgtEl>
                                          <p:spTgt spid="119813"/>
                                        </p:tgtEl>
                                        <p:attrNameLst>
                                          <p:attrName>ppt_x</p:attrName>
                                        </p:attrNameLst>
                                      </p:cBhvr>
                                      <p:tavLst>
                                        <p:tav tm="0">
                                          <p:val>
                                            <p:strVal val="#ppt_x"/>
                                          </p:val>
                                        </p:tav>
                                        <p:tav tm="100000">
                                          <p:val>
                                            <p:strVal val="#ppt_x"/>
                                          </p:val>
                                        </p:tav>
                                      </p:tavLst>
                                    </p:anim>
                                    <p:anim calcmode="lin" valueType="num">
                                      <p:cBhvr additive="base">
                                        <p:cTn id="8" dur="500" fill="hold"/>
                                        <p:tgtEl>
                                          <p:spTgt spid="1198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pPr>
              <a:spcBef>
                <a:spcPct val="20000"/>
              </a:spcBef>
            </a:pPr>
            <a:r>
              <a:rPr lang="en-US" altLang="en-US" dirty="0"/>
              <a:t>Hypertext Links (continued)</a:t>
            </a:r>
          </a:p>
        </p:txBody>
      </p:sp>
      <p:sp>
        <p:nvSpPr>
          <p:cNvPr id="120835" name="Rectangle 3"/>
          <p:cNvSpPr>
            <a:spLocks noGrp="1" noChangeArrowheads="1"/>
          </p:cNvSpPr>
          <p:nvPr>
            <p:ph type="body" idx="1"/>
          </p:nvPr>
        </p:nvSpPr>
        <p:spPr>
          <a:xfrm>
            <a:off x="581192" y="2180496"/>
            <a:ext cx="11029615" cy="4677504"/>
          </a:xfrm>
        </p:spPr>
        <p:txBody>
          <a:bodyPr>
            <a:normAutofit/>
          </a:bodyPr>
          <a:lstStyle/>
          <a:p>
            <a:pPr marL="225425" indent="-225425">
              <a:buSzTx/>
              <a:buFont typeface="Times" panose="02020603050405020304" pitchFamily="18" charset="0"/>
              <a:buChar char="•"/>
            </a:pPr>
            <a:r>
              <a:rPr lang="en-US" altLang="en-US" sz="1400" dirty="0">
                <a:latin typeface="Arial" panose="020B0604020202020204" pitchFamily="34" charset="0"/>
              </a:rPr>
              <a:t>If the target is not at the beginning of the document, the target spot must be marked  </a:t>
            </a:r>
          </a:p>
          <a:p>
            <a:pPr marL="225425" indent="-225425">
              <a:buSzTx/>
              <a:buFont typeface="Times" panose="02020603050405020304" pitchFamily="18" charset="0"/>
              <a:buChar char="•"/>
            </a:pPr>
            <a:r>
              <a:rPr lang="en-US" altLang="en-US" sz="1400" dirty="0">
                <a:latin typeface="Arial" panose="020B0604020202020204" pitchFamily="34" charset="0"/>
              </a:rPr>
              <a:t>Target labels can be defined in many different tags with the </a:t>
            </a:r>
            <a:r>
              <a:rPr lang="en-US" altLang="en-US" sz="1200" dirty="0">
                <a:latin typeface="Courier New" panose="02070309020205020404" pitchFamily="49" charset="0"/>
              </a:rPr>
              <a:t>id</a:t>
            </a:r>
            <a:r>
              <a:rPr lang="en-US" altLang="en-US" sz="1400" dirty="0">
                <a:latin typeface="Arial" panose="020B0604020202020204" pitchFamily="34" charset="0"/>
              </a:rPr>
              <a:t> attribute, as in</a:t>
            </a:r>
          </a:p>
          <a:p>
            <a:pPr lvl="1">
              <a:lnSpc>
                <a:spcPct val="100000"/>
              </a:lnSpc>
              <a:spcBef>
                <a:spcPct val="20000"/>
              </a:spcBef>
              <a:buSzTx/>
              <a:buFontTx/>
              <a:buNone/>
            </a:pPr>
            <a:r>
              <a:rPr lang="en-US" altLang="en-US" sz="1200" dirty="0">
                <a:latin typeface="Courier New" panose="02070309020205020404" pitchFamily="49" charset="0"/>
              </a:rPr>
              <a:t>&lt;h1 id = "baskets"&gt; Baskets &lt;/h1&gt;</a:t>
            </a:r>
            <a:endParaRPr lang="en-US" altLang="en-US" sz="1100" dirty="0">
              <a:latin typeface="Arial" panose="020B0604020202020204" pitchFamily="34" charset="0"/>
            </a:endParaRPr>
          </a:p>
          <a:p>
            <a:pPr marL="225425" indent="-225425">
              <a:buSzTx/>
              <a:buFont typeface="Times" panose="02020603050405020304" pitchFamily="18" charset="0"/>
              <a:buChar char="•"/>
            </a:pPr>
            <a:r>
              <a:rPr lang="en-US" altLang="en-US" sz="1400" dirty="0">
                <a:latin typeface="Arial" panose="020B0604020202020204" pitchFamily="34" charset="0"/>
              </a:rPr>
              <a:t>The link to an </a:t>
            </a:r>
            <a:r>
              <a:rPr lang="en-US" altLang="en-US" sz="1200" dirty="0">
                <a:latin typeface="Courier New" panose="02070309020205020404" pitchFamily="49" charset="0"/>
              </a:rPr>
              <a:t>id</a:t>
            </a:r>
            <a:r>
              <a:rPr lang="en-US" altLang="en-US" sz="1400" dirty="0">
                <a:latin typeface="Arial" panose="020B0604020202020204" pitchFamily="34" charset="0"/>
              </a:rPr>
              <a:t> must be preceded by a pound sign (</a:t>
            </a:r>
            <a:r>
              <a:rPr lang="en-US" altLang="en-US" sz="1200" dirty="0">
                <a:latin typeface="Courier New" panose="02070309020205020404" pitchFamily="49" charset="0"/>
              </a:rPr>
              <a:t>#</a:t>
            </a:r>
            <a:r>
              <a:rPr lang="en-US" altLang="en-US" sz="1400" dirty="0">
                <a:latin typeface="Arial" panose="020B0604020202020204" pitchFamily="34" charset="0"/>
              </a:rPr>
              <a:t>); If the </a:t>
            </a:r>
            <a:r>
              <a:rPr lang="en-US" altLang="en-US" sz="1200" dirty="0">
                <a:latin typeface="Courier New" panose="02070309020205020404" pitchFamily="49" charset="0"/>
              </a:rPr>
              <a:t>id</a:t>
            </a:r>
            <a:r>
              <a:rPr lang="en-US" altLang="en-US" sz="1400" dirty="0">
                <a:latin typeface="Arial" panose="020B0604020202020204" pitchFamily="34" charset="0"/>
              </a:rPr>
              <a:t> is in the same document, this target could be</a:t>
            </a:r>
          </a:p>
          <a:p>
            <a:pPr lvl="1">
              <a:lnSpc>
                <a:spcPct val="100000"/>
              </a:lnSpc>
              <a:spcBef>
                <a:spcPct val="20000"/>
              </a:spcBef>
              <a:buSzTx/>
              <a:buFontTx/>
              <a:buNone/>
            </a:pPr>
            <a:r>
              <a:rPr lang="en-US" altLang="en-US" sz="1200" dirty="0">
                <a:latin typeface="Courier New" panose="02070309020205020404" pitchFamily="49" charset="0"/>
              </a:rPr>
              <a:t>&lt;a </a:t>
            </a:r>
            <a:r>
              <a:rPr lang="en-US" altLang="en-US" sz="1200" dirty="0" err="1">
                <a:latin typeface="Courier New" panose="02070309020205020404" pitchFamily="49" charset="0"/>
              </a:rPr>
              <a:t>href</a:t>
            </a:r>
            <a:r>
              <a:rPr lang="en-US" altLang="en-US" sz="1200" dirty="0">
                <a:latin typeface="Courier New" panose="02070309020205020404" pitchFamily="49" charset="0"/>
              </a:rPr>
              <a:t> = "#baskets"&gt; </a:t>
            </a:r>
          </a:p>
          <a:p>
            <a:pPr marL="225425" indent="-225425">
              <a:buSzTx/>
              <a:buNone/>
            </a:pPr>
            <a:r>
              <a:rPr lang="en-US" altLang="en-US" sz="1200" dirty="0">
                <a:latin typeface="Courier New" panose="02070309020205020404" pitchFamily="49" charset="0"/>
              </a:rPr>
              <a:t>                    What about baskets? &lt;/a&gt;</a:t>
            </a:r>
            <a:endParaRPr lang="en-US" altLang="en-US" sz="1200" dirty="0">
              <a:latin typeface="Arial" panose="020B0604020202020204" pitchFamily="34" charset="0"/>
            </a:endParaRPr>
          </a:p>
          <a:p>
            <a:pPr marL="225425" indent="-225425">
              <a:buSzTx/>
              <a:buFont typeface="Times" panose="02020603050405020304" pitchFamily="18" charset="0"/>
              <a:buChar char="•"/>
            </a:pPr>
            <a:r>
              <a:rPr lang="en-US" altLang="en-US" sz="1400" dirty="0">
                <a:latin typeface="Arial" panose="020B0604020202020204" pitchFamily="34" charset="0"/>
              </a:rPr>
              <a:t>If the target is in a different document, the document reference must be included</a:t>
            </a:r>
          </a:p>
          <a:p>
            <a:pPr lvl="1">
              <a:lnSpc>
                <a:spcPct val="100000"/>
              </a:lnSpc>
              <a:spcBef>
                <a:spcPct val="20000"/>
              </a:spcBef>
              <a:buSzTx/>
              <a:buFontTx/>
              <a:buNone/>
            </a:pPr>
            <a:r>
              <a:rPr lang="en-US" altLang="en-US" sz="900" dirty="0">
                <a:latin typeface="Courier New" panose="02070309020205020404" pitchFamily="49" charset="0"/>
              </a:rPr>
              <a:t>&lt;a </a:t>
            </a:r>
            <a:r>
              <a:rPr lang="en-US" altLang="en-US" sz="900" dirty="0" err="1">
                <a:latin typeface="Courier New" panose="02070309020205020404" pitchFamily="49" charset="0"/>
              </a:rPr>
              <a:t>href</a:t>
            </a:r>
            <a:r>
              <a:rPr lang="en-US" altLang="en-US" sz="900" dirty="0">
                <a:latin typeface="Courier New" panose="02070309020205020404" pitchFamily="49" charset="0"/>
              </a:rPr>
              <a:t> = "</a:t>
            </a:r>
            <a:r>
              <a:rPr lang="en-US" altLang="en-US" sz="900" dirty="0" err="1">
                <a:latin typeface="Courier New" panose="02070309020205020404" pitchFamily="49" charset="0"/>
              </a:rPr>
              <a:t>myAd.html#baskets</a:t>
            </a:r>
            <a:r>
              <a:rPr lang="en-US" altLang="en-US" sz="900" dirty="0">
                <a:latin typeface="Courier New" panose="02070309020205020404" pitchFamily="49" charset="0"/>
              </a:rPr>
              <a:t>”&gt; Baskets &lt;/a&gt;</a:t>
            </a:r>
            <a:endParaRPr lang="en-US" altLang="en-US" sz="1100" dirty="0">
              <a:latin typeface="Arial" panose="020B0604020202020204" pitchFamily="34" charset="0"/>
            </a:endParaRPr>
          </a:p>
          <a:p>
            <a:pPr marL="225425" indent="-225425">
              <a:buSzTx/>
              <a:buFont typeface="Times" panose="02020603050405020304" pitchFamily="18" charset="0"/>
              <a:buChar char="•"/>
            </a:pPr>
            <a:r>
              <a:rPr lang="en-US" altLang="en-US" sz="1400" dirty="0">
                <a:latin typeface="Arial" panose="020B0604020202020204" pitchFamily="34" charset="0"/>
              </a:rPr>
              <a:t>Style note: a link should blend in with the surrounding text, so reading it without taking the link should not be made less pleasant</a:t>
            </a:r>
          </a:p>
          <a:p>
            <a:pPr marL="225425" indent="-225425">
              <a:buSzTx/>
              <a:buFont typeface="Times" panose="02020603050405020304" pitchFamily="18" charset="0"/>
              <a:buChar char="•"/>
            </a:pPr>
            <a:r>
              <a:rPr lang="en-US" altLang="en-US" sz="1400" dirty="0">
                <a:latin typeface="Arial" panose="020B0604020202020204" pitchFamily="34" charset="0"/>
              </a:rPr>
              <a:t>Links can have images:</a:t>
            </a:r>
          </a:p>
          <a:p>
            <a:pPr marL="225425" indent="-225425">
              <a:buSzTx/>
              <a:buNone/>
            </a:pPr>
            <a:r>
              <a:rPr lang="en-US" altLang="en-US" sz="1400" dirty="0">
                <a:latin typeface="Arial" panose="020B0604020202020204" pitchFamily="34" charset="0"/>
              </a:rPr>
              <a:t>    </a:t>
            </a:r>
            <a:r>
              <a:rPr lang="en-US" altLang="en-US" sz="1200" dirty="0">
                <a:latin typeface="Courier New" panose="02070309020205020404" pitchFamily="49" charset="0"/>
              </a:rPr>
              <a:t>&lt;a </a:t>
            </a:r>
            <a:r>
              <a:rPr lang="en-US" altLang="en-US" sz="1200" dirty="0" err="1">
                <a:latin typeface="Courier New" panose="02070309020205020404" pitchFamily="49" charset="0"/>
              </a:rPr>
              <a:t>href</a:t>
            </a:r>
            <a:r>
              <a:rPr lang="en-US" altLang="en-US" sz="1200" dirty="0">
                <a:latin typeface="Courier New" panose="02070309020205020404" pitchFamily="49" charset="0"/>
              </a:rPr>
              <a:t> = "c210data.html“&gt; </a:t>
            </a:r>
          </a:p>
          <a:p>
            <a:pPr marL="225425" indent="-225425">
              <a:buSzTx/>
              <a:buNone/>
            </a:pPr>
            <a:r>
              <a:rPr lang="en-US" altLang="en-US" sz="1200" dirty="0">
                <a:latin typeface="Courier New" panose="02070309020205020404" pitchFamily="49" charset="0"/>
              </a:rPr>
              <a:t>    &lt;</a:t>
            </a:r>
            <a:r>
              <a:rPr lang="en-US" altLang="en-US" sz="1200" dirty="0" err="1">
                <a:latin typeface="Courier New" panose="02070309020205020404" pitchFamily="49" charset="0"/>
              </a:rPr>
              <a:t>img</a:t>
            </a:r>
            <a:r>
              <a:rPr lang="en-US" altLang="en-US" sz="1200" dirty="0">
                <a:latin typeface="Courier New" panose="02070309020205020404" pitchFamily="49" charset="0"/>
              </a:rPr>
              <a:t> </a:t>
            </a:r>
            <a:r>
              <a:rPr lang="en-US" altLang="en-US" sz="1200" dirty="0" err="1">
                <a:latin typeface="Courier New" panose="02070309020205020404" pitchFamily="49" charset="0"/>
              </a:rPr>
              <a:t>src</a:t>
            </a:r>
            <a:r>
              <a:rPr lang="en-US" altLang="en-US" sz="1200" dirty="0">
                <a:latin typeface="Courier New" panose="02070309020205020404" pitchFamily="49" charset="0"/>
              </a:rPr>
              <a:t> = "smallplane.jpg" </a:t>
            </a:r>
          </a:p>
          <a:p>
            <a:pPr marL="225425" indent="-225425">
              <a:buSzTx/>
              <a:buNone/>
            </a:pPr>
            <a:r>
              <a:rPr lang="en-US" altLang="en-US" sz="1200" dirty="0">
                <a:latin typeface="Courier New" panose="02070309020205020404" pitchFamily="49" charset="0"/>
              </a:rPr>
              <a:t>      alt = "Small picture of an airplane " /&gt; </a:t>
            </a:r>
          </a:p>
          <a:p>
            <a:pPr marL="225425" indent="-225425">
              <a:buSzTx/>
              <a:buNone/>
            </a:pPr>
            <a:r>
              <a:rPr lang="en-US" altLang="en-US" sz="1200" dirty="0">
                <a:latin typeface="Courier New" panose="02070309020205020404" pitchFamily="49" charset="0"/>
              </a:rPr>
              <a:t>        Info on C210 &lt;/a&gt;</a:t>
            </a:r>
          </a:p>
        </p:txBody>
      </p:sp>
    </p:spTree>
    <p:extLst>
      <p:ext uri="{BB962C8B-B14F-4D97-AF65-F5344CB8AC3E}">
        <p14:creationId xmlns:p14="http://schemas.microsoft.com/office/powerpoint/2010/main" val="19238549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a:spcBef>
                <a:spcPct val="20000"/>
              </a:spcBef>
            </a:pPr>
            <a:r>
              <a:rPr lang="en-US" altLang="en-US" dirty="0"/>
              <a:t>Lists</a:t>
            </a:r>
          </a:p>
        </p:txBody>
      </p:sp>
      <p:sp>
        <p:nvSpPr>
          <p:cNvPr id="121859" name="Rectangle 3"/>
          <p:cNvSpPr>
            <a:spLocks noGrp="1" noChangeArrowheads="1"/>
          </p:cNvSpPr>
          <p:nvPr>
            <p:ph type="body" idx="1"/>
          </p:nvPr>
        </p:nvSpPr>
        <p:spPr>
          <a:xfrm>
            <a:off x="463827" y="2130289"/>
            <a:ext cx="8686800" cy="4648200"/>
          </a:xfrm>
        </p:spPr>
        <p:txBody>
          <a:bodyPr>
            <a:normAutofit/>
          </a:bodyPr>
          <a:lstStyle/>
          <a:p>
            <a:pPr>
              <a:lnSpc>
                <a:spcPct val="80000"/>
              </a:lnSpc>
              <a:spcBef>
                <a:spcPct val="20000"/>
              </a:spcBef>
              <a:buSzTx/>
              <a:buFont typeface="Times" panose="02020603050405020304" pitchFamily="18" charset="0"/>
              <a:buChar char="•"/>
            </a:pPr>
            <a:r>
              <a:rPr lang="en-US" altLang="en-US" sz="1600" i="1" dirty="0">
                <a:latin typeface="Arial" panose="020B0604020202020204" pitchFamily="34" charset="0"/>
              </a:rPr>
              <a:t>Unordered lists</a:t>
            </a:r>
            <a:endParaRPr lang="en-US" altLang="en-US" sz="1600" dirty="0">
              <a:latin typeface="Arial" panose="020B0604020202020204" pitchFamily="34" charset="0"/>
            </a:endParaRPr>
          </a:p>
          <a:p>
            <a:pPr>
              <a:lnSpc>
                <a:spcPct val="80000"/>
              </a:lnSpc>
              <a:spcBef>
                <a:spcPct val="20000"/>
              </a:spcBef>
              <a:buSzTx/>
              <a:buFont typeface="Times" panose="02020603050405020304" pitchFamily="18" charset="0"/>
              <a:buChar char="•"/>
            </a:pPr>
            <a:r>
              <a:rPr lang="en-US" altLang="en-US" sz="1600" dirty="0">
                <a:latin typeface="Arial" panose="020B0604020202020204" pitchFamily="34" charset="0"/>
              </a:rPr>
              <a:t>The list is the content of the </a:t>
            </a:r>
            <a:r>
              <a:rPr lang="en-US" altLang="en-US" sz="1400" dirty="0">
                <a:latin typeface="Courier New" panose="02070309020205020404" pitchFamily="49" charset="0"/>
              </a:rPr>
              <a:t>&lt;</a:t>
            </a:r>
            <a:r>
              <a:rPr lang="en-US" altLang="en-US" sz="1400" dirty="0" err="1">
                <a:latin typeface="Courier New" panose="02070309020205020404" pitchFamily="49" charset="0"/>
              </a:rPr>
              <a:t>ul</a:t>
            </a:r>
            <a:r>
              <a:rPr lang="en-US" altLang="en-US" sz="1400" dirty="0">
                <a:latin typeface="Courier New" panose="02070309020205020404" pitchFamily="49" charset="0"/>
              </a:rPr>
              <a:t>&gt;</a:t>
            </a:r>
            <a:r>
              <a:rPr lang="en-US" altLang="en-US" sz="1600" dirty="0">
                <a:latin typeface="Arial" panose="020B0604020202020204" pitchFamily="34" charset="0"/>
              </a:rPr>
              <a:t> tag</a:t>
            </a:r>
          </a:p>
          <a:p>
            <a:pPr>
              <a:lnSpc>
                <a:spcPct val="80000"/>
              </a:lnSpc>
              <a:spcBef>
                <a:spcPct val="20000"/>
              </a:spcBef>
              <a:buSzTx/>
              <a:buFont typeface="Times" panose="02020603050405020304" pitchFamily="18" charset="0"/>
              <a:buChar char="•"/>
            </a:pPr>
            <a:r>
              <a:rPr lang="en-US" altLang="en-US" sz="1600" dirty="0">
                <a:latin typeface="Arial" panose="020B0604020202020204" pitchFamily="34" charset="0"/>
              </a:rPr>
              <a:t>List elements are the content of the </a:t>
            </a:r>
            <a:r>
              <a:rPr lang="en-US" altLang="en-US" sz="1400" dirty="0">
                <a:latin typeface="Courier New" panose="02070309020205020404" pitchFamily="49" charset="0"/>
              </a:rPr>
              <a:t>&lt;li&gt;</a:t>
            </a:r>
            <a:r>
              <a:rPr lang="en-US" altLang="en-US" sz="1600" dirty="0">
                <a:latin typeface="Arial" panose="020B0604020202020204" pitchFamily="34" charset="0"/>
              </a:rPr>
              <a:t> tag</a:t>
            </a:r>
          </a:p>
          <a:p>
            <a:pPr>
              <a:lnSpc>
                <a:spcPct val="80000"/>
              </a:lnSpc>
              <a:spcBef>
                <a:spcPct val="20000"/>
              </a:spcBef>
              <a:buSzTx/>
              <a:buFontTx/>
              <a:buNone/>
            </a:pPr>
            <a:r>
              <a:rPr lang="en-US" altLang="en-US" sz="1400" dirty="0">
                <a:latin typeface="Courier New" panose="02070309020205020404" pitchFamily="49" charset="0"/>
              </a:rPr>
              <a:t>&lt;h3&gt; Some Common Single-Engine Aircraft &lt;/h3&gt;</a:t>
            </a:r>
          </a:p>
          <a:p>
            <a:pPr>
              <a:lnSpc>
                <a:spcPct val="80000"/>
              </a:lnSpc>
              <a:spcBef>
                <a:spcPct val="20000"/>
              </a:spcBef>
              <a:buSzTx/>
              <a:buFontTx/>
              <a:buNone/>
            </a:pPr>
            <a:r>
              <a:rPr lang="en-US" altLang="en-US" sz="1400" dirty="0">
                <a:latin typeface="Courier New" panose="02070309020205020404" pitchFamily="49" charset="0"/>
              </a:rPr>
              <a:t> &lt;</a:t>
            </a:r>
            <a:r>
              <a:rPr lang="en-US" altLang="en-US" sz="1400" dirty="0" err="1">
                <a:latin typeface="Courier New" panose="02070309020205020404" pitchFamily="49" charset="0"/>
              </a:rPr>
              <a:t>ul</a:t>
            </a:r>
            <a:r>
              <a:rPr lang="en-US" altLang="en-US" sz="1400" dirty="0">
                <a:latin typeface="Courier New" panose="02070309020205020404" pitchFamily="49" charset="0"/>
              </a:rPr>
              <a:t>&gt; </a:t>
            </a:r>
          </a:p>
          <a:p>
            <a:pPr>
              <a:lnSpc>
                <a:spcPct val="80000"/>
              </a:lnSpc>
              <a:spcBef>
                <a:spcPct val="20000"/>
              </a:spcBef>
              <a:buSzTx/>
              <a:buFontTx/>
              <a:buNone/>
            </a:pPr>
            <a:r>
              <a:rPr lang="en-US" altLang="en-US" sz="1400" dirty="0">
                <a:latin typeface="Courier New" panose="02070309020205020404" pitchFamily="49" charset="0"/>
              </a:rPr>
              <a:t>   &lt;li&gt; Cessna Skyhawk &lt;/li&gt;</a:t>
            </a:r>
          </a:p>
          <a:p>
            <a:pPr>
              <a:lnSpc>
                <a:spcPct val="80000"/>
              </a:lnSpc>
              <a:spcBef>
                <a:spcPct val="20000"/>
              </a:spcBef>
              <a:buSzTx/>
              <a:buFontTx/>
              <a:buNone/>
            </a:pPr>
            <a:r>
              <a:rPr lang="en-US" altLang="en-US" sz="1400" dirty="0">
                <a:latin typeface="Courier New" panose="02070309020205020404" pitchFamily="49" charset="0"/>
              </a:rPr>
              <a:t>   &lt;li&gt; Beechcraft Bonanza &lt;/li&gt;</a:t>
            </a:r>
          </a:p>
          <a:p>
            <a:pPr>
              <a:lnSpc>
                <a:spcPct val="80000"/>
              </a:lnSpc>
              <a:spcBef>
                <a:spcPct val="20000"/>
              </a:spcBef>
              <a:buSzTx/>
              <a:buFontTx/>
              <a:buNone/>
            </a:pPr>
            <a:r>
              <a:rPr lang="en-US" altLang="en-US" sz="1400" dirty="0">
                <a:latin typeface="Courier New" panose="02070309020205020404" pitchFamily="49" charset="0"/>
              </a:rPr>
              <a:t>   &lt;li&gt; Piper Cherokee &lt;/li&gt;</a:t>
            </a:r>
          </a:p>
          <a:p>
            <a:pPr>
              <a:lnSpc>
                <a:spcPct val="80000"/>
              </a:lnSpc>
              <a:spcBef>
                <a:spcPct val="20000"/>
              </a:spcBef>
              <a:buSzTx/>
              <a:buFontTx/>
              <a:buNone/>
            </a:pPr>
            <a:r>
              <a:rPr lang="en-US" altLang="en-US" sz="1400" dirty="0">
                <a:latin typeface="Courier New" panose="02070309020205020404" pitchFamily="49" charset="0"/>
              </a:rPr>
              <a:t> &lt;/</a:t>
            </a:r>
            <a:r>
              <a:rPr lang="en-US" altLang="en-US" sz="1400" dirty="0" err="1">
                <a:latin typeface="Courier New" panose="02070309020205020404" pitchFamily="49" charset="0"/>
              </a:rPr>
              <a:t>ul</a:t>
            </a:r>
            <a:r>
              <a:rPr lang="en-US" altLang="en-US" sz="1400" dirty="0">
                <a:latin typeface="Courier New" panose="02070309020205020404" pitchFamily="49" charset="0"/>
              </a:rPr>
              <a:t>&gt;</a:t>
            </a:r>
            <a:r>
              <a:rPr lang="en-US" altLang="en-US" sz="1600" dirty="0">
                <a:latin typeface="Arial" panose="020B0604020202020204" pitchFamily="34" charset="0"/>
              </a:rPr>
              <a:t> </a:t>
            </a:r>
          </a:p>
          <a:p>
            <a:pPr>
              <a:lnSpc>
                <a:spcPct val="80000"/>
              </a:lnSpc>
              <a:spcBef>
                <a:spcPct val="20000"/>
              </a:spcBef>
              <a:buSzTx/>
              <a:buFontTx/>
              <a:buNone/>
            </a:pPr>
            <a:endParaRPr lang="en-US" altLang="en-US" sz="1600" dirty="0">
              <a:latin typeface="Arial" panose="020B0604020202020204" pitchFamily="34" charset="0"/>
            </a:endParaRPr>
          </a:p>
          <a:p>
            <a:pPr>
              <a:lnSpc>
                <a:spcPct val="80000"/>
              </a:lnSpc>
              <a:spcBef>
                <a:spcPct val="20000"/>
              </a:spcBef>
              <a:buSzTx/>
              <a:buFontTx/>
              <a:buNone/>
            </a:pPr>
            <a:endParaRPr lang="en-US" altLang="en-US" sz="1600" dirty="0">
              <a:latin typeface="Arial" panose="020B0604020202020204" pitchFamily="34" charset="0"/>
            </a:endParaRPr>
          </a:p>
          <a:p>
            <a:pPr>
              <a:lnSpc>
                <a:spcPct val="80000"/>
              </a:lnSpc>
              <a:spcBef>
                <a:spcPct val="20000"/>
              </a:spcBef>
              <a:buSzTx/>
              <a:buFontTx/>
              <a:buNone/>
            </a:pPr>
            <a:endParaRPr lang="en-US" altLang="en-US" sz="1600" dirty="0">
              <a:latin typeface="Arial" panose="020B0604020202020204" pitchFamily="34" charset="0"/>
            </a:endParaRPr>
          </a:p>
          <a:p>
            <a:pPr>
              <a:lnSpc>
                <a:spcPct val="80000"/>
              </a:lnSpc>
              <a:spcBef>
                <a:spcPct val="20000"/>
              </a:spcBef>
              <a:buSzTx/>
              <a:buFontTx/>
              <a:buNone/>
            </a:pPr>
            <a:endParaRPr lang="en-US" altLang="en-US" sz="1600" dirty="0">
              <a:latin typeface="Arial" panose="020B0604020202020204" pitchFamily="34" charset="0"/>
            </a:endParaRPr>
          </a:p>
          <a:p>
            <a:pPr>
              <a:lnSpc>
                <a:spcPct val="80000"/>
              </a:lnSpc>
              <a:spcBef>
                <a:spcPct val="20000"/>
              </a:spcBef>
              <a:buSzTx/>
              <a:buFontTx/>
              <a:buNone/>
            </a:pPr>
            <a:endParaRPr lang="en-US" altLang="en-US" sz="1600" dirty="0">
              <a:latin typeface="Arial" panose="020B0604020202020204" pitchFamily="34" charset="0"/>
            </a:endParaRPr>
          </a:p>
          <a:p>
            <a:pPr>
              <a:lnSpc>
                <a:spcPct val="80000"/>
              </a:lnSpc>
              <a:spcBef>
                <a:spcPct val="20000"/>
              </a:spcBef>
              <a:buSzTx/>
              <a:buFontTx/>
              <a:buNone/>
            </a:pPr>
            <a:endParaRPr lang="en-US" altLang="en-US" sz="1600" dirty="0">
              <a:latin typeface="Arial" panose="020B0604020202020204" pitchFamily="34" charset="0"/>
            </a:endParaRPr>
          </a:p>
          <a:p>
            <a:pPr>
              <a:lnSpc>
                <a:spcPct val="80000"/>
              </a:lnSpc>
              <a:spcBef>
                <a:spcPct val="20000"/>
              </a:spcBef>
              <a:buSzTx/>
              <a:buFontTx/>
              <a:buNone/>
            </a:pPr>
            <a:endParaRPr lang="en-US" altLang="en-US" sz="1600" dirty="0">
              <a:latin typeface="Arial" panose="020B0604020202020204" pitchFamily="34" charset="0"/>
            </a:endParaRPr>
          </a:p>
        </p:txBody>
      </p:sp>
      <p:pic>
        <p:nvPicPr>
          <p:cNvPr id="121860" name="Picture 4" descr="ch2_7"/>
          <p:cNvPicPr>
            <a:picLocks noChangeAspect="1" noChangeArrowheads="1"/>
          </p:cNvPicPr>
          <p:nvPr/>
        </p:nvPicPr>
        <p:blipFill>
          <a:blip r:embed="rId2">
            <a:extLst>
              <a:ext uri="{28A0092B-C50C-407E-A947-70E740481C1C}">
                <a14:useLocalDpi xmlns:a14="http://schemas.microsoft.com/office/drawing/2010/main" val="0"/>
              </a:ext>
            </a:extLst>
          </a:blip>
          <a:srcRect t="47682"/>
          <a:stretch>
            <a:fillRect/>
          </a:stretch>
        </p:blipFill>
        <p:spPr bwMode="auto">
          <a:xfrm>
            <a:off x="5231295" y="3701914"/>
            <a:ext cx="5943600" cy="1504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8895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21860"/>
                                        </p:tgtEl>
                                        <p:attrNameLst>
                                          <p:attrName>style.visibility</p:attrName>
                                        </p:attrNameLst>
                                      </p:cBhvr>
                                      <p:to>
                                        <p:strVal val="visible"/>
                                      </p:to>
                                    </p:set>
                                    <p:anim calcmode="lin" valueType="num">
                                      <p:cBhvr additive="base">
                                        <p:cTn id="7" dur="500" fill="hold"/>
                                        <p:tgtEl>
                                          <p:spTgt spid="121860"/>
                                        </p:tgtEl>
                                        <p:attrNameLst>
                                          <p:attrName>ppt_x</p:attrName>
                                        </p:attrNameLst>
                                      </p:cBhvr>
                                      <p:tavLst>
                                        <p:tav tm="0">
                                          <p:val>
                                            <p:strVal val="#ppt_x"/>
                                          </p:val>
                                        </p:tav>
                                        <p:tav tm="100000">
                                          <p:val>
                                            <p:strVal val="#ppt_x"/>
                                          </p:val>
                                        </p:tav>
                                      </p:tavLst>
                                    </p:anim>
                                    <p:anim calcmode="lin" valueType="num">
                                      <p:cBhvr additive="base">
                                        <p:cTn id="8" dur="500" fill="hold"/>
                                        <p:tgtEl>
                                          <p:spTgt spid="1218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E1A51-8AE1-4F2E-AE42-19A7B0827004}"/>
              </a:ext>
            </a:extLst>
          </p:cNvPr>
          <p:cNvSpPr>
            <a:spLocks noGrp="1"/>
          </p:cNvSpPr>
          <p:nvPr>
            <p:ph type="title"/>
          </p:nvPr>
        </p:nvSpPr>
        <p:spPr/>
        <p:txBody>
          <a:bodyPr/>
          <a:lstStyle/>
          <a:p>
            <a:r>
              <a:rPr lang="en-IN" dirty="0"/>
              <a:t>Scope of WT-1 @ PESU</a:t>
            </a:r>
          </a:p>
        </p:txBody>
      </p:sp>
      <p:pic>
        <p:nvPicPr>
          <p:cNvPr id="2054" name="Picture 6" descr="Image result for HTML">
            <a:extLst>
              <a:ext uri="{FF2B5EF4-FFF2-40B4-BE49-F238E27FC236}">
                <a16:creationId xmlns:a16="http://schemas.microsoft.com/office/drawing/2014/main" id="{DAC76A2E-A283-4887-8E80-BC8BA1E1F9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8933" y="1817655"/>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java script">
            <a:extLst>
              <a:ext uri="{FF2B5EF4-FFF2-40B4-BE49-F238E27FC236}">
                <a16:creationId xmlns:a16="http://schemas.microsoft.com/office/drawing/2014/main" id="{2699397E-30D9-47D0-AF37-3E55F02BE23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331638" y="1666000"/>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apache server">
            <a:extLst>
              <a:ext uri="{FF2B5EF4-FFF2-40B4-BE49-F238E27FC236}">
                <a16:creationId xmlns:a16="http://schemas.microsoft.com/office/drawing/2014/main" id="{44005E88-1C5F-4C01-BE89-F5EBB05F3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5660" y="4605274"/>
            <a:ext cx="2943225" cy="155257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PHP">
            <a:extLst>
              <a:ext uri="{FF2B5EF4-FFF2-40B4-BE49-F238E27FC236}">
                <a16:creationId xmlns:a16="http://schemas.microsoft.com/office/drawing/2014/main" id="{884A3A22-837D-4AA0-B700-F707055834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315" y="1822865"/>
            <a:ext cx="2914650" cy="157162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ajax logo web">
            <a:extLst>
              <a:ext uri="{FF2B5EF4-FFF2-40B4-BE49-F238E27FC236}">
                <a16:creationId xmlns:a16="http://schemas.microsoft.com/office/drawing/2014/main" id="{28A084F0-D38C-45E0-897A-6C690F28BF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8792" y="4888740"/>
            <a:ext cx="3257550" cy="140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8968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a:spcBef>
                <a:spcPct val="20000"/>
              </a:spcBef>
            </a:pPr>
            <a:r>
              <a:rPr lang="en-US" altLang="en-US" dirty="0"/>
              <a:t>Lists</a:t>
            </a:r>
            <a:r>
              <a:rPr lang="en-US" altLang="en-US" sz="2400" dirty="0">
                <a:latin typeface="Courier New" panose="02070309020205020404" pitchFamily="49" charset="0"/>
              </a:rPr>
              <a:t> </a:t>
            </a:r>
            <a:r>
              <a:rPr lang="en-US" altLang="en-US" dirty="0"/>
              <a:t>(continued)</a:t>
            </a:r>
          </a:p>
        </p:txBody>
      </p:sp>
      <p:sp>
        <p:nvSpPr>
          <p:cNvPr id="122883" name="Rectangle 3"/>
          <p:cNvSpPr>
            <a:spLocks noGrp="1" noChangeArrowheads="1"/>
          </p:cNvSpPr>
          <p:nvPr>
            <p:ph type="body" idx="1"/>
          </p:nvPr>
        </p:nvSpPr>
        <p:spPr>
          <a:xfrm>
            <a:off x="581192" y="1715956"/>
            <a:ext cx="11029615" cy="5142044"/>
          </a:xfrm>
        </p:spPr>
        <p:txBody>
          <a:bodyPr>
            <a:normAutofit fontScale="25000" lnSpcReduction="20000"/>
          </a:bodyPr>
          <a:lstStyle/>
          <a:p>
            <a:pPr>
              <a:spcBef>
                <a:spcPct val="20000"/>
              </a:spcBef>
              <a:buSzTx/>
              <a:buFontTx/>
              <a:buNone/>
            </a:pPr>
            <a:endParaRPr lang="en-US" altLang="en-US" sz="1400" dirty="0">
              <a:latin typeface="Courier New" panose="02070309020205020404" pitchFamily="49" charset="0"/>
            </a:endParaRPr>
          </a:p>
          <a:p>
            <a:pPr>
              <a:spcBef>
                <a:spcPct val="20000"/>
              </a:spcBef>
              <a:buSzTx/>
              <a:buFontTx/>
              <a:buNone/>
            </a:pPr>
            <a:endParaRPr lang="en-US" altLang="en-US" sz="1400" dirty="0">
              <a:latin typeface="Courier New" panose="02070309020205020404" pitchFamily="49" charset="0"/>
            </a:endParaRPr>
          </a:p>
          <a:p>
            <a:pPr>
              <a:spcBef>
                <a:spcPct val="20000"/>
              </a:spcBef>
              <a:buSzTx/>
              <a:buFontTx/>
              <a:buNone/>
            </a:pPr>
            <a:endParaRPr lang="en-US" altLang="en-US" sz="1400" dirty="0">
              <a:latin typeface="Courier New" panose="02070309020205020404" pitchFamily="49" charset="0"/>
            </a:endParaRPr>
          </a:p>
          <a:p>
            <a:pPr>
              <a:spcBef>
                <a:spcPct val="20000"/>
              </a:spcBef>
              <a:buSzTx/>
              <a:buFontTx/>
              <a:buNone/>
            </a:pPr>
            <a:endParaRPr lang="en-US" altLang="en-US" sz="6400" dirty="0">
              <a:latin typeface="Courier New" panose="02070309020205020404" pitchFamily="49" charset="0"/>
            </a:endParaRPr>
          </a:p>
          <a:p>
            <a:pPr marL="0" indent="0">
              <a:lnSpc>
                <a:spcPct val="80000"/>
              </a:lnSpc>
              <a:buSzTx/>
              <a:buNone/>
            </a:pPr>
            <a:endParaRPr lang="en-US" altLang="en-US" sz="6400" i="1" dirty="0">
              <a:latin typeface="Arial" panose="020B0604020202020204" pitchFamily="34" charset="0"/>
            </a:endParaRPr>
          </a:p>
          <a:p>
            <a:pPr marL="0" indent="0">
              <a:lnSpc>
                <a:spcPct val="80000"/>
              </a:lnSpc>
              <a:buSzTx/>
              <a:buNone/>
            </a:pPr>
            <a:endParaRPr lang="en-US" altLang="en-US" sz="6400" i="1" dirty="0">
              <a:latin typeface="Arial" panose="020B0604020202020204" pitchFamily="34" charset="0"/>
            </a:endParaRPr>
          </a:p>
          <a:p>
            <a:pPr marL="0" indent="0">
              <a:lnSpc>
                <a:spcPct val="80000"/>
              </a:lnSpc>
              <a:buSzTx/>
              <a:buNone/>
            </a:pPr>
            <a:endParaRPr lang="en-US" altLang="en-US" sz="6400" i="1" dirty="0">
              <a:latin typeface="Arial" panose="020B0604020202020204" pitchFamily="34" charset="0"/>
            </a:endParaRPr>
          </a:p>
          <a:p>
            <a:pPr marL="0" indent="0">
              <a:lnSpc>
                <a:spcPct val="80000"/>
              </a:lnSpc>
              <a:buSzTx/>
              <a:buNone/>
            </a:pPr>
            <a:r>
              <a:rPr lang="en-US" altLang="en-US" sz="9600" i="1" dirty="0">
                <a:latin typeface="Arial" panose="020B0604020202020204" pitchFamily="34" charset="0"/>
              </a:rPr>
              <a:t>Ordered lists</a:t>
            </a:r>
            <a:endParaRPr lang="en-US" altLang="en-US" sz="9600" dirty="0">
              <a:latin typeface="Arial" panose="020B0604020202020204" pitchFamily="34" charset="0"/>
            </a:endParaRPr>
          </a:p>
          <a:p>
            <a:pPr lvl="1">
              <a:lnSpc>
                <a:spcPct val="80000"/>
              </a:lnSpc>
              <a:buSzTx/>
              <a:buFont typeface="Times" panose="02020603050405020304" pitchFamily="18" charset="0"/>
              <a:buChar char="•"/>
            </a:pPr>
            <a:r>
              <a:rPr lang="en-US" altLang="en-US" sz="8000" dirty="0">
                <a:latin typeface="Arial" panose="020B0604020202020204" pitchFamily="34" charset="0"/>
              </a:rPr>
              <a:t>The list is the content of the </a:t>
            </a:r>
            <a:r>
              <a:rPr lang="en-US" altLang="en-US" sz="8000" dirty="0">
                <a:latin typeface="Courier New" panose="02070309020205020404" pitchFamily="49" charset="0"/>
              </a:rPr>
              <a:t>&lt;</a:t>
            </a:r>
            <a:r>
              <a:rPr lang="en-US" altLang="en-US" sz="8000" dirty="0" err="1">
                <a:latin typeface="Courier New" panose="02070309020205020404" pitchFamily="49" charset="0"/>
              </a:rPr>
              <a:t>ol</a:t>
            </a:r>
            <a:r>
              <a:rPr lang="en-US" altLang="en-US" sz="8000" dirty="0">
                <a:latin typeface="Courier New" panose="02070309020205020404" pitchFamily="49" charset="0"/>
              </a:rPr>
              <a:t>&gt;</a:t>
            </a:r>
            <a:r>
              <a:rPr lang="en-US" altLang="en-US" sz="8000" dirty="0">
                <a:latin typeface="Arial" panose="020B0604020202020204" pitchFamily="34" charset="0"/>
              </a:rPr>
              <a:t> tag</a:t>
            </a:r>
          </a:p>
          <a:p>
            <a:pPr lvl="1">
              <a:lnSpc>
                <a:spcPct val="80000"/>
              </a:lnSpc>
              <a:buSzTx/>
              <a:buFont typeface="Times" panose="02020603050405020304" pitchFamily="18" charset="0"/>
              <a:buChar char="•"/>
            </a:pPr>
            <a:r>
              <a:rPr lang="en-US" altLang="en-US" sz="8000" dirty="0">
                <a:latin typeface="Arial" panose="020B0604020202020204" pitchFamily="34" charset="0"/>
              </a:rPr>
              <a:t>Each item in the display is preceded by a sequence value</a:t>
            </a:r>
          </a:p>
          <a:p>
            <a:pPr marL="0" indent="0">
              <a:lnSpc>
                <a:spcPct val="80000"/>
              </a:lnSpc>
              <a:buSzTx/>
              <a:buNone/>
            </a:pPr>
            <a:r>
              <a:rPr lang="en-US" altLang="en-US" sz="9600" i="1" dirty="0">
                <a:latin typeface="Arial" panose="020B0604020202020204" pitchFamily="34" charset="0"/>
              </a:rPr>
              <a:t>Nested lists</a:t>
            </a:r>
          </a:p>
          <a:p>
            <a:pPr lvl="1">
              <a:lnSpc>
                <a:spcPct val="80000"/>
              </a:lnSpc>
              <a:buSzTx/>
              <a:buFont typeface="Times" panose="02020603050405020304" pitchFamily="18" charset="0"/>
              <a:buChar char="•"/>
            </a:pPr>
            <a:r>
              <a:rPr lang="en-US" altLang="en-US" sz="8000" dirty="0">
                <a:latin typeface="Arial" panose="020B0604020202020204" pitchFamily="34" charset="0"/>
              </a:rPr>
              <a:t>Any type list can be nested inside any type list</a:t>
            </a:r>
          </a:p>
          <a:p>
            <a:pPr lvl="1">
              <a:lnSpc>
                <a:spcPct val="80000"/>
              </a:lnSpc>
              <a:buSzTx/>
              <a:buFont typeface="Times" panose="02020603050405020304" pitchFamily="18" charset="0"/>
              <a:buChar char="•"/>
            </a:pPr>
            <a:r>
              <a:rPr lang="en-US" altLang="en-US" sz="8000" dirty="0">
                <a:latin typeface="Arial" panose="020B0604020202020204" pitchFamily="34" charset="0"/>
              </a:rPr>
              <a:t>The nested list must be in a list item</a:t>
            </a:r>
            <a:endParaRPr lang="en-US" altLang="en-US" sz="1400" dirty="0">
              <a:latin typeface="Courier New" panose="02070309020205020404" pitchFamily="49" charset="0"/>
            </a:endParaRPr>
          </a:p>
          <a:p>
            <a:pPr>
              <a:spcBef>
                <a:spcPct val="20000"/>
              </a:spcBef>
              <a:buSzTx/>
              <a:buFontTx/>
              <a:buNone/>
            </a:pPr>
            <a:endParaRPr lang="en-US" altLang="en-US" sz="1400" dirty="0">
              <a:latin typeface="Courier New" panose="02070309020205020404" pitchFamily="49" charset="0"/>
            </a:endParaRPr>
          </a:p>
          <a:p>
            <a:pPr>
              <a:spcBef>
                <a:spcPct val="20000"/>
              </a:spcBef>
              <a:buSzTx/>
              <a:buFontTx/>
              <a:buNone/>
            </a:pPr>
            <a:r>
              <a:rPr lang="en-US" altLang="en-US" sz="4000" dirty="0">
                <a:latin typeface="Courier New" panose="02070309020205020404" pitchFamily="49" charset="0"/>
              </a:rPr>
              <a:t>&lt;h3&gt; Cessna 210 Engine Starting Instructions</a:t>
            </a:r>
          </a:p>
          <a:p>
            <a:pPr>
              <a:spcBef>
                <a:spcPct val="20000"/>
              </a:spcBef>
              <a:buSzTx/>
              <a:buFontTx/>
              <a:buNone/>
            </a:pPr>
            <a:r>
              <a:rPr lang="en-US" altLang="en-US" sz="4000" dirty="0">
                <a:latin typeface="Courier New" panose="02070309020205020404" pitchFamily="49" charset="0"/>
              </a:rPr>
              <a:t>&lt;/h3&gt;</a:t>
            </a:r>
          </a:p>
          <a:p>
            <a:pPr>
              <a:spcBef>
                <a:spcPct val="20000"/>
              </a:spcBef>
              <a:buSzTx/>
              <a:buFontTx/>
              <a:buNone/>
            </a:pPr>
            <a:r>
              <a:rPr lang="en-US" altLang="en-US" sz="4000" dirty="0">
                <a:latin typeface="Courier New" panose="02070309020205020404" pitchFamily="49" charset="0"/>
              </a:rPr>
              <a:t>&lt;</a:t>
            </a:r>
            <a:r>
              <a:rPr lang="en-US" altLang="en-US" sz="4000" dirty="0" err="1">
                <a:latin typeface="Courier New" panose="02070309020205020404" pitchFamily="49" charset="0"/>
              </a:rPr>
              <a:t>ol</a:t>
            </a:r>
            <a:r>
              <a:rPr lang="en-US" altLang="en-US" sz="4000" dirty="0">
                <a:latin typeface="Courier New" panose="02070309020205020404" pitchFamily="49" charset="0"/>
              </a:rPr>
              <a:t>&gt;</a:t>
            </a:r>
          </a:p>
          <a:p>
            <a:pPr>
              <a:spcBef>
                <a:spcPct val="20000"/>
              </a:spcBef>
              <a:buSzTx/>
              <a:buFontTx/>
              <a:buNone/>
            </a:pPr>
            <a:r>
              <a:rPr lang="en-US" altLang="en-US" sz="4000" dirty="0">
                <a:latin typeface="Courier New" panose="02070309020205020404" pitchFamily="49" charset="0"/>
              </a:rPr>
              <a:t>  &lt;li&gt; Set mixture to rich &lt;/li&gt;</a:t>
            </a:r>
          </a:p>
          <a:p>
            <a:pPr>
              <a:spcBef>
                <a:spcPct val="20000"/>
              </a:spcBef>
              <a:buSzTx/>
              <a:buFontTx/>
              <a:buNone/>
            </a:pPr>
            <a:r>
              <a:rPr lang="en-US" altLang="en-US" sz="4000" dirty="0">
                <a:latin typeface="Courier New" panose="02070309020205020404" pitchFamily="49" charset="0"/>
              </a:rPr>
              <a:t>  &lt;li&gt; Set propeller to high RPM &lt;/li&gt;</a:t>
            </a:r>
          </a:p>
          <a:p>
            <a:pPr>
              <a:spcBef>
                <a:spcPct val="20000"/>
              </a:spcBef>
              <a:buSzTx/>
              <a:buFontTx/>
              <a:buNone/>
            </a:pPr>
            <a:r>
              <a:rPr lang="en-US" altLang="en-US" sz="4000" dirty="0">
                <a:latin typeface="Courier New" panose="02070309020205020404" pitchFamily="49" charset="0"/>
              </a:rPr>
              <a:t>  &lt;li&gt; Set ignition switch to "BOTH" &lt;/li&gt;</a:t>
            </a:r>
          </a:p>
          <a:p>
            <a:pPr>
              <a:spcBef>
                <a:spcPct val="20000"/>
              </a:spcBef>
              <a:buSzTx/>
              <a:buFontTx/>
              <a:buNone/>
            </a:pPr>
            <a:r>
              <a:rPr lang="en-US" altLang="en-US" sz="4000" dirty="0">
                <a:latin typeface="Courier New" panose="02070309020205020404" pitchFamily="49" charset="0"/>
              </a:rPr>
              <a:t>  &lt;li&gt; Set auxiliary fuel pump switch to </a:t>
            </a:r>
          </a:p>
          <a:p>
            <a:pPr>
              <a:spcBef>
                <a:spcPct val="20000"/>
              </a:spcBef>
              <a:buSzTx/>
              <a:buFontTx/>
              <a:buNone/>
            </a:pPr>
            <a:r>
              <a:rPr lang="en-US" altLang="en-US" sz="4000" dirty="0">
                <a:latin typeface="Courier New" panose="02070309020205020404" pitchFamily="49" charset="0"/>
              </a:rPr>
              <a:t>       "LOW PRIME" &lt;/li&gt;</a:t>
            </a:r>
          </a:p>
          <a:p>
            <a:pPr>
              <a:spcBef>
                <a:spcPct val="20000"/>
              </a:spcBef>
              <a:buSzTx/>
              <a:buFontTx/>
              <a:buNone/>
            </a:pPr>
            <a:r>
              <a:rPr lang="en-US" altLang="en-US" sz="4000" dirty="0">
                <a:latin typeface="Courier New" panose="02070309020205020404" pitchFamily="49" charset="0"/>
              </a:rPr>
              <a:t>  &lt;li&gt; When fuel pressure reaches 2 to 2.5 </a:t>
            </a:r>
          </a:p>
          <a:p>
            <a:pPr>
              <a:spcBef>
                <a:spcPct val="20000"/>
              </a:spcBef>
              <a:buSzTx/>
              <a:buFontTx/>
              <a:buNone/>
            </a:pPr>
            <a:r>
              <a:rPr lang="en-US" altLang="en-US" sz="4000" dirty="0">
                <a:latin typeface="Courier New" panose="02070309020205020404" pitchFamily="49" charset="0"/>
              </a:rPr>
              <a:t>       PSI, push starter button &lt;/li&gt;</a:t>
            </a:r>
          </a:p>
          <a:p>
            <a:pPr>
              <a:spcBef>
                <a:spcPct val="20000"/>
              </a:spcBef>
              <a:buSzTx/>
              <a:buFontTx/>
              <a:buNone/>
            </a:pPr>
            <a:r>
              <a:rPr lang="en-US" altLang="en-US" sz="4000" dirty="0">
                <a:latin typeface="Courier New" panose="02070309020205020404" pitchFamily="49" charset="0"/>
              </a:rPr>
              <a:t>&lt;/</a:t>
            </a:r>
            <a:r>
              <a:rPr lang="en-US" altLang="en-US" sz="4000" dirty="0" err="1">
                <a:latin typeface="Courier New" panose="02070309020205020404" pitchFamily="49" charset="0"/>
              </a:rPr>
              <a:t>ol</a:t>
            </a:r>
            <a:r>
              <a:rPr lang="en-US" altLang="en-US" sz="4000" dirty="0">
                <a:latin typeface="Courier New" panose="02070309020205020404" pitchFamily="49" charset="0"/>
              </a:rPr>
              <a:t>&gt; </a:t>
            </a:r>
          </a:p>
          <a:p>
            <a:pPr>
              <a:spcBef>
                <a:spcPct val="20000"/>
              </a:spcBef>
              <a:buSzTx/>
              <a:buFont typeface="Times" panose="02020603050405020304" pitchFamily="18" charset="0"/>
              <a:buChar char="•"/>
            </a:pPr>
            <a:endParaRPr lang="en-US" altLang="en-US" i="1" dirty="0">
              <a:latin typeface="Arial" panose="020B0604020202020204" pitchFamily="34" charset="0"/>
            </a:endParaRPr>
          </a:p>
          <a:p>
            <a:pPr>
              <a:spcBef>
                <a:spcPct val="20000"/>
              </a:spcBef>
              <a:buSzTx/>
              <a:buFont typeface="Times" panose="02020603050405020304" pitchFamily="18" charset="0"/>
              <a:buChar char="•"/>
            </a:pPr>
            <a:endParaRPr lang="en-US" altLang="en-US" i="1" dirty="0">
              <a:latin typeface="Arial" panose="020B0604020202020204" pitchFamily="34" charset="0"/>
            </a:endParaRPr>
          </a:p>
          <a:p>
            <a:pPr>
              <a:spcBef>
                <a:spcPct val="20000"/>
              </a:spcBef>
              <a:buSzTx/>
              <a:buFont typeface="Times" panose="02020603050405020304" pitchFamily="18" charset="0"/>
              <a:buNone/>
            </a:pPr>
            <a:endParaRPr lang="en-US" altLang="en-US" i="1" dirty="0">
              <a:latin typeface="Arial" panose="020B0604020202020204" pitchFamily="34" charset="0"/>
            </a:endParaRPr>
          </a:p>
          <a:p>
            <a:pPr>
              <a:spcBef>
                <a:spcPct val="20000"/>
              </a:spcBef>
              <a:buSzTx/>
              <a:buFont typeface="Times" panose="02020603050405020304" pitchFamily="18" charset="0"/>
              <a:buNone/>
            </a:pPr>
            <a:endParaRPr lang="en-US" altLang="en-US" i="1" dirty="0">
              <a:latin typeface="Arial" panose="020B0604020202020204" pitchFamily="34" charset="0"/>
            </a:endParaRPr>
          </a:p>
          <a:p>
            <a:pPr>
              <a:spcBef>
                <a:spcPct val="20000"/>
              </a:spcBef>
              <a:buSzTx/>
              <a:buFont typeface="Times" panose="02020603050405020304" pitchFamily="18" charset="0"/>
              <a:buChar char="•"/>
            </a:pPr>
            <a:endParaRPr lang="en-US" altLang="en-US" i="1" dirty="0">
              <a:latin typeface="Arial" panose="020B0604020202020204" pitchFamily="34" charset="0"/>
            </a:endParaRPr>
          </a:p>
          <a:p>
            <a:pPr>
              <a:spcBef>
                <a:spcPct val="20000"/>
              </a:spcBef>
              <a:buSzTx/>
              <a:buFont typeface="Times" panose="02020603050405020304" pitchFamily="18" charset="0"/>
              <a:buChar char="•"/>
            </a:pPr>
            <a:endParaRPr lang="en-US" altLang="en-US" i="1" dirty="0">
              <a:latin typeface="Arial" panose="020B0604020202020204" pitchFamily="34" charset="0"/>
            </a:endParaRPr>
          </a:p>
        </p:txBody>
      </p:sp>
      <p:pic>
        <p:nvPicPr>
          <p:cNvPr id="122884" name="Picture 4" descr="ch2_8"/>
          <p:cNvPicPr>
            <a:picLocks noChangeAspect="1" noChangeArrowheads="1"/>
          </p:cNvPicPr>
          <p:nvPr/>
        </p:nvPicPr>
        <p:blipFill>
          <a:blip r:embed="rId2">
            <a:extLst>
              <a:ext uri="{28A0092B-C50C-407E-A947-70E740481C1C}">
                <a14:useLocalDpi xmlns:a14="http://schemas.microsoft.com/office/drawing/2010/main" val="0"/>
              </a:ext>
            </a:extLst>
          </a:blip>
          <a:srcRect t="41261"/>
          <a:stretch>
            <a:fillRect/>
          </a:stretch>
        </p:blipFill>
        <p:spPr bwMode="auto">
          <a:xfrm>
            <a:off x="5555973" y="4475922"/>
            <a:ext cx="5562600" cy="185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02625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22884"/>
                                        </p:tgtEl>
                                        <p:attrNameLst>
                                          <p:attrName>style.visibility</p:attrName>
                                        </p:attrNameLst>
                                      </p:cBhvr>
                                      <p:to>
                                        <p:strVal val="visible"/>
                                      </p:to>
                                    </p:set>
                                    <p:anim calcmode="lin" valueType="num">
                                      <p:cBhvr additive="base">
                                        <p:cTn id="7" dur="500" fill="hold"/>
                                        <p:tgtEl>
                                          <p:spTgt spid="122884"/>
                                        </p:tgtEl>
                                        <p:attrNameLst>
                                          <p:attrName>ppt_x</p:attrName>
                                        </p:attrNameLst>
                                      </p:cBhvr>
                                      <p:tavLst>
                                        <p:tav tm="0">
                                          <p:val>
                                            <p:strVal val="#ppt_x"/>
                                          </p:val>
                                        </p:tav>
                                        <p:tav tm="100000">
                                          <p:val>
                                            <p:strVal val="#ppt_x"/>
                                          </p:val>
                                        </p:tav>
                                      </p:tavLst>
                                    </p:anim>
                                    <p:anim calcmode="lin" valueType="num">
                                      <p:cBhvr additive="base">
                                        <p:cTn id="8" dur="500" fill="hold"/>
                                        <p:tgtEl>
                                          <p:spTgt spid="1228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pPr>
              <a:spcBef>
                <a:spcPct val="20000"/>
              </a:spcBef>
            </a:pPr>
            <a:r>
              <a:rPr lang="en-US" altLang="en-US" dirty="0"/>
              <a:t>Lists</a:t>
            </a:r>
            <a:r>
              <a:rPr lang="en-US" altLang="en-US" sz="2400" dirty="0">
                <a:latin typeface="Courier New" panose="02070309020205020404" pitchFamily="49" charset="0"/>
              </a:rPr>
              <a:t> </a:t>
            </a:r>
            <a:r>
              <a:rPr lang="en-US" altLang="en-US" dirty="0"/>
              <a:t>(continued)</a:t>
            </a:r>
          </a:p>
        </p:txBody>
      </p:sp>
      <p:sp>
        <p:nvSpPr>
          <p:cNvPr id="123907" name="Rectangle 3"/>
          <p:cNvSpPr>
            <a:spLocks noGrp="1" noChangeArrowheads="1"/>
          </p:cNvSpPr>
          <p:nvPr>
            <p:ph type="body" idx="1"/>
          </p:nvPr>
        </p:nvSpPr>
        <p:spPr>
          <a:xfrm>
            <a:off x="581192" y="1715956"/>
            <a:ext cx="11029615" cy="5142044"/>
          </a:xfrm>
        </p:spPr>
        <p:txBody>
          <a:bodyPr>
            <a:normAutofit lnSpcReduction="10000"/>
          </a:bodyPr>
          <a:lstStyle/>
          <a:p>
            <a:pPr>
              <a:lnSpc>
                <a:spcPct val="100000"/>
              </a:lnSpc>
              <a:spcBef>
                <a:spcPct val="20000"/>
              </a:spcBef>
              <a:buSzTx/>
            </a:pPr>
            <a:r>
              <a:rPr lang="en-US" altLang="en-US" sz="2600" i="1" dirty="0">
                <a:latin typeface="Arial" panose="020B0604020202020204" pitchFamily="34" charset="0"/>
              </a:rPr>
              <a:t>Definition lists (for glossaries, etc.)</a:t>
            </a:r>
            <a:endParaRPr lang="en-US" altLang="en-US" sz="2600" dirty="0">
              <a:latin typeface="Arial" panose="020B0604020202020204" pitchFamily="34" charset="0"/>
            </a:endParaRPr>
          </a:p>
          <a:p>
            <a:pPr lvl="1">
              <a:lnSpc>
                <a:spcPct val="100000"/>
              </a:lnSpc>
              <a:spcBef>
                <a:spcPct val="20000"/>
              </a:spcBef>
              <a:buSzTx/>
            </a:pPr>
            <a:r>
              <a:rPr lang="en-US" altLang="en-US" sz="1900" dirty="0">
                <a:latin typeface="Arial" panose="020B0604020202020204" pitchFamily="34" charset="0"/>
              </a:rPr>
              <a:t>List is the content of the </a:t>
            </a:r>
            <a:r>
              <a:rPr lang="en-US" altLang="en-US" sz="1700" dirty="0">
                <a:latin typeface="Courier New" panose="02070309020205020404" pitchFamily="49" charset="0"/>
              </a:rPr>
              <a:t>&lt;dl&gt;</a:t>
            </a:r>
            <a:r>
              <a:rPr lang="en-US" altLang="en-US" sz="1900" dirty="0">
                <a:latin typeface="Arial" panose="020B0604020202020204" pitchFamily="34" charset="0"/>
              </a:rPr>
              <a:t> tag</a:t>
            </a:r>
          </a:p>
          <a:p>
            <a:pPr lvl="1">
              <a:lnSpc>
                <a:spcPct val="100000"/>
              </a:lnSpc>
              <a:spcBef>
                <a:spcPct val="20000"/>
              </a:spcBef>
              <a:buSzTx/>
            </a:pPr>
            <a:r>
              <a:rPr lang="en-US" altLang="en-US" sz="1900" dirty="0">
                <a:latin typeface="Arial" panose="020B0604020202020204" pitchFamily="34" charset="0"/>
              </a:rPr>
              <a:t>Terms being defined are the content of the </a:t>
            </a:r>
            <a:r>
              <a:rPr lang="en-US" altLang="en-US" sz="1700" dirty="0">
                <a:latin typeface="Courier New" panose="02070309020205020404" pitchFamily="49" charset="0"/>
              </a:rPr>
              <a:t>&lt;</a:t>
            </a:r>
            <a:r>
              <a:rPr lang="en-US" altLang="en-US" sz="1700" dirty="0" err="1">
                <a:latin typeface="Courier New" panose="02070309020205020404" pitchFamily="49" charset="0"/>
              </a:rPr>
              <a:t>dt</a:t>
            </a:r>
            <a:r>
              <a:rPr lang="en-US" altLang="en-US" sz="1700" dirty="0">
                <a:latin typeface="Courier New" panose="02070309020205020404" pitchFamily="49" charset="0"/>
              </a:rPr>
              <a:t>&gt;</a:t>
            </a:r>
            <a:r>
              <a:rPr lang="en-US" altLang="en-US" sz="1900" dirty="0">
                <a:latin typeface="Arial" panose="020B0604020202020204" pitchFamily="34" charset="0"/>
              </a:rPr>
              <a:t> tag</a:t>
            </a:r>
          </a:p>
          <a:p>
            <a:pPr lvl="1">
              <a:lnSpc>
                <a:spcPct val="100000"/>
              </a:lnSpc>
              <a:spcBef>
                <a:spcPct val="20000"/>
              </a:spcBef>
              <a:buSzTx/>
            </a:pPr>
            <a:r>
              <a:rPr lang="en-US" altLang="en-US" sz="1900" dirty="0">
                <a:latin typeface="Arial" panose="020B0604020202020204" pitchFamily="34" charset="0"/>
              </a:rPr>
              <a:t>The definitions themselves are the content of the </a:t>
            </a:r>
            <a:r>
              <a:rPr lang="en-US" altLang="en-US" sz="1700" dirty="0">
                <a:latin typeface="Courier New" panose="02070309020205020404" pitchFamily="49" charset="0"/>
              </a:rPr>
              <a:t>&lt;</a:t>
            </a:r>
            <a:r>
              <a:rPr lang="en-US" altLang="en-US" sz="1700" dirty="0" err="1">
                <a:latin typeface="Courier New" panose="02070309020205020404" pitchFamily="49" charset="0"/>
              </a:rPr>
              <a:t>dd</a:t>
            </a:r>
            <a:r>
              <a:rPr lang="en-US" altLang="en-US" sz="1700" dirty="0">
                <a:latin typeface="Courier New" panose="02070309020205020404" pitchFamily="49" charset="0"/>
              </a:rPr>
              <a:t>&gt;</a:t>
            </a:r>
            <a:r>
              <a:rPr lang="en-US" altLang="en-US" sz="1900" dirty="0">
                <a:latin typeface="Arial" panose="020B0604020202020204" pitchFamily="34" charset="0"/>
              </a:rPr>
              <a:t> tag</a:t>
            </a:r>
          </a:p>
          <a:p>
            <a:pPr>
              <a:lnSpc>
                <a:spcPct val="100000"/>
              </a:lnSpc>
              <a:spcBef>
                <a:spcPct val="20000"/>
              </a:spcBef>
              <a:buSzTx/>
              <a:buFontTx/>
              <a:buNone/>
            </a:pPr>
            <a:r>
              <a:rPr lang="en-US" altLang="en-US" sz="1200" dirty="0">
                <a:latin typeface="Courier New" panose="02070309020205020404" pitchFamily="49" charset="0"/>
              </a:rPr>
              <a:t>&lt;h3&gt; Single-Engine Cessna Airplanes &lt;/h3&gt;</a:t>
            </a:r>
          </a:p>
          <a:p>
            <a:pPr>
              <a:lnSpc>
                <a:spcPct val="100000"/>
              </a:lnSpc>
              <a:spcBef>
                <a:spcPct val="20000"/>
              </a:spcBef>
              <a:buSzTx/>
              <a:buFontTx/>
              <a:buNone/>
            </a:pPr>
            <a:r>
              <a:rPr lang="en-US" altLang="en-US" sz="1200" dirty="0">
                <a:latin typeface="Courier New" panose="02070309020205020404" pitchFamily="49" charset="0"/>
              </a:rPr>
              <a:t>&lt;dl &gt;</a:t>
            </a:r>
          </a:p>
          <a:p>
            <a:pPr>
              <a:lnSpc>
                <a:spcPct val="100000"/>
              </a:lnSpc>
              <a:spcBef>
                <a:spcPct val="20000"/>
              </a:spcBef>
              <a:buSzTx/>
              <a:buFontTx/>
              <a:buNone/>
            </a:pPr>
            <a:r>
              <a:rPr lang="en-US" altLang="en-US" sz="1200" dirty="0">
                <a:latin typeface="Courier New" panose="02070309020205020404" pitchFamily="49" charset="0"/>
              </a:rPr>
              <a:t>  &lt;</a:t>
            </a:r>
            <a:r>
              <a:rPr lang="en-US" altLang="en-US" sz="1200" dirty="0" err="1">
                <a:latin typeface="Courier New" panose="02070309020205020404" pitchFamily="49" charset="0"/>
              </a:rPr>
              <a:t>dt</a:t>
            </a:r>
            <a:r>
              <a:rPr lang="en-US" altLang="en-US" sz="1200" dirty="0">
                <a:latin typeface="Courier New" panose="02070309020205020404" pitchFamily="49" charset="0"/>
              </a:rPr>
              <a:t>&gt; 152 &lt;/</a:t>
            </a:r>
            <a:r>
              <a:rPr lang="en-US" altLang="en-US" sz="1200" dirty="0" err="1">
                <a:latin typeface="Courier New" panose="02070309020205020404" pitchFamily="49" charset="0"/>
              </a:rPr>
              <a:t>dt</a:t>
            </a:r>
            <a:r>
              <a:rPr lang="en-US" altLang="en-US" sz="1200" dirty="0">
                <a:latin typeface="Courier New" panose="02070309020205020404" pitchFamily="49" charset="0"/>
              </a:rPr>
              <a:t>&gt;</a:t>
            </a:r>
          </a:p>
          <a:p>
            <a:pPr>
              <a:lnSpc>
                <a:spcPct val="100000"/>
              </a:lnSpc>
              <a:spcBef>
                <a:spcPct val="20000"/>
              </a:spcBef>
              <a:buSzTx/>
              <a:buFontTx/>
              <a:buNone/>
            </a:pPr>
            <a:r>
              <a:rPr lang="en-US" altLang="en-US" sz="1200" dirty="0">
                <a:latin typeface="Courier New" panose="02070309020205020404" pitchFamily="49" charset="0"/>
              </a:rPr>
              <a:t>  &lt;</a:t>
            </a:r>
            <a:r>
              <a:rPr lang="en-US" altLang="en-US" sz="1200" dirty="0" err="1">
                <a:latin typeface="Courier New" panose="02070309020205020404" pitchFamily="49" charset="0"/>
              </a:rPr>
              <a:t>dd</a:t>
            </a:r>
            <a:r>
              <a:rPr lang="en-US" altLang="en-US" sz="1200" dirty="0">
                <a:latin typeface="Courier New" panose="02070309020205020404" pitchFamily="49" charset="0"/>
              </a:rPr>
              <a:t>&gt; Two-place trainer &lt;/</a:t>
            </a:r>
            <a:r>
              <a:rPr lang="en-US" altLang="en-US" sz="1200" dirty="0" err="1">
                <a:latin typeface="Courier New" panose="02070309020205020404" pitchFamily="49" charset="0"/>
              </a:rPr>
              <a:t>dd</a:t>
            </a:r>
            <a:r>
              <a:rPr lang="en-US" altLang="en-US" sz="1200" dirty="0">
                <a:latin typeface="Courier New" panose="02070309020205020404" pitchFamily="49" charset="0"/>
              </a:rPr>
              <a:t>&gt;</a:t>
            </a:r>
          </a:p>
          <a:p>
            <a:pPr>
              <a:lnSpc>
                <a:spcPct val="100000"/>
              </a:lnSpc>
              <a:spcBef>
                <a:spcPct val="20000"/>
              </a:spcBef>
              <a:buSzTx/>
              <a:buFontTx/>
              <a:buNone/>
            </a:pPr>
            <a:r>
              <a:rPr lang="en-US" altLang="en-US" sz="1200" dirty="0">
                <a:latin typeface="Courier New" panose="02070309020205020404" pitchFamily="49" charset="0"/>
              </a:rPr>
              <a:t>  &lt;</a:t>
            </a:r>
            <a:r>
              <a:rPr lang="en-US" altLang="en-US" sz="1200" dirty="0" err="1">
                <a:latin typeface="Courier New" panose="02070309020205020404" pitchFamily="49" charset="0"/>
              </a:rPr>
              <a:t>dt</a:t>
            </a:r>
            <a:r>
              <a:rPr lang="en-US" altLang="en-US" sz="1200" dirty="0">
                <a:latin typeface="Courier New" panose="02070309020205020404" pitchFamily="49" charset="0"/>
              </a:rPr>
              <a:t>&gt; 172 &lt;/</a:t>
            </a:r>
            <a:r>
              <a:rPr lang="en-US" altLang="en-US" sz="1200" dirty="0" err="1">
                <a:latin typeface="Courier New" panose="02070309020205020404" pitchFamily="49" charset="0"/>
              </a:rPr>
              <a:t>dt</a:t>
            </a:r>
            <a:r>
              <a:rPr lang="en-US" altLang="en-US" sz="1200" dirty="0">
                <a:latin typeface="Courier New" panose="02070309020205020404" pitchFamily="49" charset="0"/>
              </a:rPr>
              <a:t>&gt;</a:t>
            </a:r>
          </a:p>
          <a:p>
            <a:pPr>
              <a:lnSpc>
                <a:spcPct val="100000"/>
              </a:lnSpc>
              <a:spcBef>
                <a:spcPct val="20000"/>
              </a:spcBef>
              <a:buSzTx/>
              <a:buFontTx/>
              <a:buNone/>
            </a:pPr>
            <a:r>
              <a:rPr lang="en-US" altLang="en-US" sz="1200" dirty="0">
                <a:latin typeface="Courier New" panose="02070309020205020404" pitchFamily="49" charset="0"/>
              </a:rPr>
              <a:t>  &lt;</a:t>
            </a:r>
            <a:r>
              <a:rPr lang="en-US" altLang="en-US" sz="1200" dirty="0" err="1">
                <a:latin typeface="Courier New" panose="02070309020205020404" pitchFamily="49" charset="0"/>
              </a:rPr>
              <a:t>dd</a:t>
            </a:r>
            <a:r>
              <a:rPr lang="en-US" altLang="en-US" sz="1200" dirty="0">
                <a:latin typeface="Courier New" panose="02070309020205020404" pitchFamily="49" charset="0"/>
              </a:rPr>
              <a:t>&gt; Smaller four-place airplane &lt;/</a:t>
            </a:r>
            <a:r>
              <a:rPr lang="en-US" altLang="en-US" sz="1200" dirty="0" err="1">
                <a:latin typeface="Courier New" panose="02070309020205020404" pitchFamily="49" charset="0"/>
              </a:rPr>
              <a:t>dd</a:t>
            </a:r>
            <a:r>
              <a:rPr lang="en-US" altLang="en-US" sz="1200" dirty="0">
                <a:latin typeface="Courier New" panose="02070309020205020404" pitchFamily="49" charset="0"/>
              </a:rPr>
              <a:t>&gt;</a:t>
            </a:r>
          </a:p>
          <a:p>
            <a:pPr>
              <a:lnSpc>
                <a:spcPct val="100000"/>
              </a:lnSpc>
              <a:spcBef>
                <a:spcPct val="20000"/>
              </a:spcBef>
              <a:buSzTx/>
              <a:buFontTx/>
              <a:buNone/>
            </a:pPr>
            <a:r>
              <a:rPr lang="en-US" altLang="en-US" sz="1200" dirty="0">
                <a:latin typeface="Courier New" panose="02070309020205020404" pitchFamily="49" charset="0"/>
              </a:rPr>
              <a:t>  &lt;</a:t>
            </a:r>
            <a:r>
              <a:rPr lang="en-US" altLang="en-US" sz="1200" dirty="0" err="1">
                <a:latin typeface="Courier New" panose="02070309020205020404" pitchFamily="49" charset="0"/>
              </a:rPr>
              <a:t>dt</a:t>
            </a:r>
            <a:r>
              <a:rPr lang="en-US" altLang="en-US" sz="1200" dirty="0">
                <a:latin typeface="Courier New" panose="02070309020205020404" pitchFamily="49" charset="0"/>
              </a:rPr>
              <a:t>&gt; 182 &lt;/</a:t>
            </a:r>
            <a:r>
              <a:rPr lang="en-US" altLang="en-US" sz="1200" dirty="0" err="1">
                <a:latin typeface="Courier New" panose="02070309020205020404" pitchFamily="49" charset="0"/>
              </a:rPr>
              <a:t>dt</a:t>
            </a:r>
            <a:r>
              <a:rPr lang="en-US" altLang="en-US" sz="1200" dirty="0">
                <a:latin typeface="Courier New" panose="02070309020205020404" pitchFamily="49" charset="0"/>
              </a:rPr>
              <a:t>&gt;</a:t>
            </a:r>
          </a:p>
          <a:p>
            <a:pPr>
              <a:lnSpc>
                <a:spcPct val="100000"/>
              </a:lnSpc>
              <a:spcBef>
                <a:spcPct val="20000"/>
              </a:spcBef>
              <a:buSzTx/>
              <a:buFontTx/>
              <a:buNone/>
            </a:pPr>
            <a:r>
              <a:rPr lang="en-US" altLang="en-US" sz="1200" dirty="0">
                <a:latin typeface="Courier New" panose="02070309020205020404" pitchFamily="49" charset="0"/>
              </a:rPr>
              <a:t>  &lt;</a:t>
            </a:r>
            <a:r>
              <a:rPr lang="en-US" altLang="en-US" sz="1200" dirty="0" err="1">
                <a:latin typeface="Courier New" panose="02070309020205020404" pitchFamily="49" charset="0"/>
              </a:rPr>
              <a:t>dd</a:t>
            </a:r>
            <a:r>
              <a:rPr lang="en-US" altLang="en-US" sz="1200" dirty="0">
                <a:latin typeface="Courier New" panose="02070309020205020404" pitchFamily="49" charset="0"/>
              </a:rPr>
              <a:t>&gt; Larger four-place airplane &lt;/</a:t>
            </a:r>
            <a:r>
              <a:rPr lang="en-US" altLang="en-US" sz="1200" dirty="0" err="1">
                <a:latin typeface="Courier New" panose="02070309020205020404" pitchFamily="49" charset="0"/>
              </a:rPr>
              <a:t>dd</a:t>
            </a:r>
            <a:r>
              <a:rPr lang="en-US" altLang="en-US" sz="1200" dirty="0">
                <a:latin typeface="Courier New" panose="02070309020205020404" pitchFamily="49" charset="0"/>
              </a:rPr>
              <a:t>&gt;</a:t>
            </a:r>
          </a:p>
          <a:p>
            <a:pPr>
              <a:lnSpc>
                <a:spcPct val="100000"/>
              </a:lnSpc>
              <a:spcBef>
                <a:spcPct val="20000"/>
              </a:spcBef>
              <a:buSzTx/>
              <a:buFontTx/>
              <a:buNone/>
            </a:pPr>
            <a:r>
              <a:rPr lang="en-US" altLang="en-US" sz="1200" dirty="0">
                <a:latin typeface="Courier New" panose="02070309020205020404" pitchFamily="49" charset="0"/>
              </a:rPr>
              <a:t>  &lt;</a:t>
            </a:r>
            <a:r>
              <a:rPr lang="en-US" altLang="en-US" sz="1200" dirty="0" err="1">
                <a:latin typeface="Courier New" panose="02070309020205020404" pitchFamily="49" charset="0"/>
              </a:rPr>
              <a:t>dt</a:t>
            </a:r>
            <a:r>
              <a:rPr lang="en-US" altLang="en-US" sz="1200" dirty="0">
                <a:latin typeface="Courier New" panose="02070309020205020404" pitchFamily="49" charset="0"/>
              </a:rPr>
              <a:t>&gt; 210 &lt;/</a:t>
            </a:r>
            <a:r>
              <a:rPr lang="en-US" altLang="en-US" sz="1200" dirty="0" err="1">
                <a:latin typeface="Courier New" panose="02070309020205020404" pitchFamily="49" charset="0"/>
              </a:rPr>
              <a:t>dt</a:t>
            </a:r>
            <a:r>
              <a:rPr lang="en-US" altLang="en-US" sz="1200" dirty="0">
                <a:latin typeface="Courier New" panose="02070309020205020404" pitchFamily="49" charset="0"/>
              </a:rPr>
              <a:t>&gt;</a:t>
            </a:r>
          </a:p>
          <a:p>
            <a:pPr>
              <a:lnSpc>
                <a:spcPct val="100000"/>
              </a:lnSpc>
              <a:spcBef>
                <a:spcPct val="20000"/>
              </a:spcBef>
              <a:buSzTx/>
              <a:buFontTx/>
              <a:buNone/>
            </a:pPr>
            <a:r>
              <a:rPr lang="en-US" altLang="en-US" sz="1200" dirty="0">
                <a:latin typeface="Courier New" panose="02070309020205020404" pitchFamily="49" charset="0"/>
              </a:rPr>
              <a:t>  &lt;</a:t>
            </a:r>
            <a:r>
              <a:rPr lang="en-US" altLang="en-US" sz="1200" dirty="0" err="1">
                <a:latin typeface="Courier New" panose="02070309020205020404" pitchFamily="49" charset="0"/>
              </a:rPr>
              <a:t>dd</a:t>
            </a:r>
            <a:r>
              <a:rPr lang="en-US" altLang="en-US" sz="1200" dirty="0">
                <a:latin typeface="Courier New" panose="02070309020205020404" pitchFamily="49" charset="0"/>
              </a:rPr>
              <a:t>&gt; Six-place airplane - high performance</a:t>
            </a:r>
          </a:p>
          <a:p>
            <a:pPr>
              <a:lnSpc>
                <a:spcPct val="100000"/>
              </a:lnSpc>
              <a:spcBef>
                <a:spcPct val="20000"/>
              </a:spcBef>
              <a:buSzTx/>
              <a:buFontTx/>
              <a:buNone/>
            </a:pPr>
            <a:r>
              <a:rPr lang="en-US" altLang="en-US" sz="1200" dirty="0">
                <a:latin typeface="Courier New" panose="02070309020205020404" pitchFamily="49" charset="0"/>
              </a:rPr>
              <a:t>  &lt;/</a:t>
            </a:r>
            <a:r>
              <a:rPr lang="en-US" altLang="en-US" sz="1200" dirty="0" err="1">
                <a:latin typeface="Courier New" panose="02070309020205020404" pitchFamily="49" charset="0"/>
              </a:rPr>
              <a:t>dd</a:t>
            </a:r>
            <a:r>
              <a:rPr lang="en-US" altLang="en-US" sz="1200" dirty="0">
                <a:latin typeface="Courier New" panose="02070309020205020404" pitchFamily="49" charset="0"/>
              </a:rPr>
              <a:t>&gt;</a:t>
            </a:r>
          </a:p>
          <a:p>
            <a:pPr>
              <a:lnSpc>
                <a:spcPct val="100000"/>
              </a:lnSpc>
              <a:spcBef>
                <a:spcPct val="20000"/>
              </a:spcBef>
              <a:buSzTx/>
              <a:buFontTx/>
              <a:buNone/>
            </a:pPr>
            <a:r>
              <a:rPr lang="en-US" altLang="en-US" sz="1200" dirty="0">
                <a:latin typeface="Courier New" panose="02070309020205020404" pitchFamily="49" charset="0"/>
              </a:rPr>
              <a:t>&lt;/dl&gt;</a:t>
            </a:r>
          </a:p>
        </p:txBody>
      </p:sp>
      <p:pic>
        <p:nvPicPr>
          <p:cNvPr id="123908" name="Picture 4" descr="ch2_10"/>
          <p:cNvPicPr>
            <a:picLocks noChangeAspect="1" noChangeArrowheads="1"/>
          </p:cNvPicPr>
          <p:nvPr/>
        </p:nvPicPr>
        <p:blipFill>
          <a:blip r:embed="rId2">
            <a:extLst>
              <a:ext uri="{28A0092B-C50C-407E-A947-70E740481C1C}">
                <a14:useLocalDpi xmlns:a14="http://schemas.microsoft.com/office/drawing/2010/main" val="0"/>
              </a:ext>
            </a:extLst>
          </a:blip>
          <a:srcRect t="36182"/>
          <a:stretch>
            <a:fillRect/>
          </a:stretch>
        </p:blipFill>
        <p:spPr bwMode="auto">
          <a:xfrm>
            <a:off x="6629400" y="4572000"/>
            <a:ext cx="3810000" cy="1576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30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23908"/>
                                        </p:tgtEl>
                                        <p:attrNameLst>
                                          <p:attrName>style.visibility</p:attrName>
                                        </p:attrNameLst>
                                      </p:cBhvr>
                                      <p:to>
                                        <p:strVal val="visible"/>
                                      </p:to>
                                    </p:set>
                                    <p:anim calcmode="lin" valueType="num">
                                      <p:cBhvr additive="base">
                                        <p:cTn id="7" dur="500" fill="hold"/>
                                        <p:tgtEl>
                                          <p:spTgt spid="123908"/>
                                        </p:tgtEl>
                                        <p:attrNameLst>
                                          <p:attrName>ppt_x</p:attrName>
                                        </p:attrNameLst>
                                      </p:cBhvr>
                                      <p:tavLst>
                                        <p:tav tm="0">
                                          <p:val>
                                            <p:strVal val="#ppt_x"/>
                                          </p:val>
                                        </p:tav>
                                        <p:tav tm="100000">
                                          <p:val>
                                            <p:strVal val="#ppt_x"/>
                                          </p:val>
                                        </p:tav>
                                      </p:tavLst>
                                    </p:anim>
                                    <p:anim calcmode="lin" valueType="num">
                                      <p:cBhvr additive="base">
                                        <p:cTn id="8" dur="500" fill="hold"/>
                                        <p:tgtEl>
                                          <p:spTgt spid="1239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a:lnSpc>
                <a:spcPct val="120000"/>
              </a:lnSpc>
              <a:spcBef>
                <a:spcPct val="20000"/>
              </a:spcBef>
            </a:pPr>
            <a:r>
              <a:rPr lang="en-US" altLang="en-US" dirty="0"/>
              <a:t>Tables</a:t>
            </a:r>
          </a:p>
        </p:txBody>
      </p:sp>
      <p:sp>
        <p:nvSpPr>
          <p:cNvPr id="124931" name="Rectangle 3"/>
          <p:cNvSpPr>
            <a:spLocks noGrp="1" noChangeArrowheads="1"/>
          </p:cNvSpPr>
          <p:nvPr>
            <p:ph type="body" idx="1"/>
          </p:nvPr>
        </p:nvSpPr>
        <p:spPr/>
        <p:txBody>
          <a:bodyPr>
            <a:normAutofit fontScale="85000" lnSpcReduction="10000"/>
          </a:bodyPr>
          <a:lstStyle/>
          <a:p>
            <a:pPr>
              <a:lnSpc>
                <a:spcPct val="120000"/>
              </a:lnSpc>
              <a:spcBef>
                <a:spcPct val="20000"/>
              </a:spcBef>
              <a:buSzTx/>
              <a:buFont typeface="Times" panose="02020603050405020304" pitchFamily="18" charset="0"/>
              <a:buChar char="•"/>
            </a:pPr>
            <a:r>
              <a:rPr lang="en-US" altLang="en-US" sz="2000">
                <a:latin typeface="Arial" panose="020B0604020202020204" pitchFamily="34" charset="0"/>
              </a:rPr>
              <a:t>A table is a matrix of cells, each possibly having content</a:t>
            </a:r>
          </a:p>
          <a:p>
            <a:pPr>
              <a:lnSpc>
                <a:spcPct val="120000"/>
              </a:lnSpc>
              <a:spcBef>
                <a:spcPct val="20000"/>
              </a:spcBef>
              <a:buSzTx/>
              <a:buFont typeface="Times" panose="02020603050405020304" pitchFamily="18" charset="0"/>
              <a:buChar char="•"/>
            </a:pPr>
            <a:r>
              <a:rPr lang="en-US" altLang="en-US" sz="2000">
                <a:latin typeface="Arial" panose="020B0604020202020204" pitchFamily="34" charset="0"/>
              </a:rPr>
              <a:t>The cells can include almost any element</a:t>
            </a:r>
          </a:p>
          <a:p>
            <a:pPr>
              <a:lnSpc>
                <a:spcPct val="120000"/>
              </a:lnSpc>
              <a:spcBef>
                <a:spcPct val="20000"/>
              </a:spcBef>
              <a:buSzTx/>
              <a:buFont typeface="Times" panose="02020603050405020304" pitchFamily="18" charset="0"/>
              <a:buChar char="•"/>
            </a:pPr>
            <a:r>
              <a:rPr lang="en-US" altLang="en-US" sz="2000">
                <a:latin typeface="Arial" panose="020B0604020202020204" pitchFamily="34" charset="0"/>
              </a:rPr>
              <a:t>Some cells have row or column labels and some have data</a:t>
            </a:r>
          </a:p>
          <a:p>
            <a:pPr>
              <a:lnSpc>
                <a:spcPct val="120000"/>
              </a:lnSpc>
              <a:spcBef>
                <a:spcPct val="20000"/>
              </a:spcBef>
              <a:buSzTx/>
              <a:buFont typeface="Times" panose="02020603050405020304" pitchFamily="18" charset="0"/>
              <a:buChar char="•"/>
            </a:pPr>
            <a:r>
              <a:rPr lang="en-US" altLang="en-US" sz="2000">
                <a:latin typeface="Arial" panose="020B0604020202020204" pitchFamily="34" charset="0"/>
              </a:rPr>
              <a:t>A table is specified as the content of a </a:t>
            </a:r>
            <a:r>
              <a:rPr lang="en-US" altLang="en-US">
                <a:latin typeface="Courier New" panose="02070309020205020404" pitchFamily="49" charset="0"/>
              </a:rPr>
              <a:t>&lt;table&gt;</a:t>
            </a:r>
            <a:r>
              <a:rPr lang="en-US" altLang="en-US" sz="2000">
                <a:latin typeface="Arial" panose="020B0604020202020204" pitchFamily="34" charset="0"/>
              </a:rPr>
              <a:t> tag</a:t>
            </a:r>
          </a:p>
          <a:p>
            <a:pPr>
              <a:lnSpc>
                <a:spcPct val="120000"/>
              </a:lnSpc>
              <a:spcBef>
                <a:spcPct val="20000"/>
              </a:spcBef>
              <a:buSzTx/>
              <a:buFont typeface="Times" panose="02020603050405020304" pitchFamily="18" charset="0"/>
              <a:buChar char="•"/>
            </a:pPr>
            <a:r>
              <a:rPr lang="en-US" altLang="en-US" sz="2000">
                <a:latin typeface="Arial" panose="020B0604020202020204" pitchFamily="34" charset="0"/>
              </a:rPr>
              <a:t>A </a:t>
            </a:r>
            <a:r>
              <a:rPr lang="en-US" altLang="en-US">
                <a:latin typeface="Courier New" panose="02070309020205020404" pitchFamily="49" charset="0"/>
              </a:rPr>
              <a:t>border</a:t>
            </a:r>
            <a:r>
              <a:rPr lang="en-US" altLang="en-US" sz="2000">
                <a:latin typeface="Arial" panose="020B0604020202020204" pitchFamily="34" charset="0"/>
              </a:rPr>
              <a:t> attribute in the </a:t>
            </a:r>
            <a:r>
              <a:rPr lang="en-US" altLang="en-US">
                <a:latin typeface="Courier New" panose="02070309020205020404" pitchFamily="49" charset="0"/>
              </a:rPr>
              <a:t>&lt;table&gt;</a:t>
            </a:r>
            <a:r>
              <a:rPr lang="en-US" altLang="en-US" sz="2000">
                <a:latin typeface="Arial" panose="020B0604020202020204" pitchFamily="34" charset="0"/>
              </a:rPr>
              <a:t> tag specifies a border between the cells</a:t>
            </a:r>
          </a:p>
          <a:p>
            <a:pPr>
              <a:lnSpc>
                <a:spcPct val="120000"/>
              </a:lnSpc>
              <a:spcBef>
                <a:spcPct val="20000"/>
              </a:spcBef>
              <a:buSzTx/>
              <a:buFont typeface="Times" panose="02020603050405020304" pitchFamily="18" charset="0"/>
              <a:buChar char="•"/>
            </a:pPr>
            <a:r>
              <a:rPr lang="en-US" altLang="en-US" sz="2000">
                <a:latin typeface="Arial" panose="020B0604020202020204" pitchFamily="34" charset="0"/>
              </a:rPr>
              <a:t>If </a:t>
            </a:r>
            <a:r>
              <a:rPr lang="en-US" altLang="en-US">
                <a:latin typeface="Courier New" panose="02070309020205020404" pitchFamily="49" charset="0"/>
              </a:rPr>
              <a:t>border</a:t>
            </a:r>
            <a:r>
              <a:rPr lang="en-US" altLang="en-US" sz="2000">
                <a:latin typeface="Arial" panose="020B0604020202020204" pitchFamily="34" charset="0"/>
              </a:rPr>
              <a:t> is set to </a:t>
            </a:r>
            <a:r>
              <a:rPr lang="en-US" altLang="en-US">
                <a:latin typeface="Courier New" panose="02070309020205020404" pitchFamily="49" charset="0"/>
              </a:rPr>
              <a:t>"border"</a:t>
            </a:r>
            <a:r>
              <a:rPr lang="en-US" altLang="en-US" sz="2000">
                <a:latin typeface="Arial" panose="020B0604020202020204" pitchFamily="34" charset="0"/>
              </a:rPr>
              <a:t>, the browser’s default width border is used</a:t>
            </a:r>
          </a:p>
          <a:p>
            <a:pPr>
              <a:lnSpc>
                <a:spcPct val="120000"/>
              </a:lnSpc>
              <a:spcBef>
                <a:spcPct val="20000"/>
              </a:spcBef>
              <a:buSzTx/>
              <a:buFont typeface="Times" panose="02020603050405020304" pitchFamily="18" charset="0"/>
              <a:buChar char="•"/>
            </a:pPr>
            <a:r>
              <a:rPr lang="en-US" altLang="en-US" sz="2000">
                <a:latin typeface="Arial" panose="020B0604020202020204" pitchFamily="34" charset="0"/>
              </a:rPr>
              <a:t>The </a:t>
            </a:r>
            <a:r>
              <a:rPr lang="en-US" altLang="en-US">
                <a:latin typeface="Courier New" panose="02070309020205020404" pitchFamily="49" charset="0"/>
              </a:rPr>
              <a:t>border</a:t>
            </a:r>
            <a:r>
              <a:rPr lang="en-US" altLang="en-US" sz="2000">
                <a:latin typeface="Arial" panose="020B0604020202020204" pitchFamily="34" charset="0"/>
              </a:rPr>
              <a:t> attribute can be set to a number, which will be the border width</a:t>
            </a:r>
          </a:p>
          <a:p>
            <a:pPr>
              <a:lnSpc>
                <a:spcPct val="120000"/>
              </a:lnSpc>
              <a:spcBef>
                <a:spcPct val="20000"/>
              </a:spcBef>
              <a:buSzTx/>
              <a:buFont typeface="Times" panose="02020603050405020304" pitchFamily="18" charset="0"/>
              <a:buChar char="•"/>
            </a:pPr>
            <a:r>
              <a:rPr lang="en-US" altLang="en-US" sz="2000">
                <a:latin typeface="Arial" panose="020B0604020202020204" pitchFamily="34" charset="0"/>
              </a:rPr>
              <a:t>Without the </a:t>
            </a:r>
            <a:r>
              <a:rPr lang="en-US" altLang="en-US">
                <a:latin typeface="Courier New" panose="02070309020205020404" pitchFamily="49" charset="0"/>
              </a:rPr>
              <a:t>border</a:t>
            </a:r>
            <a:r>
              <a:rPr lang="en-US" altLang="en-US" sz="2000">
                <a:latin typeface="Arial" panose="020B0604020202020204" pitchFamily="34" charset="0"/>
              </a:rPr>
              <a:t> attribute, the table will have no lines!</a:t>
            </a:r>
          </a:p>
          <a:p>
            <a:pPr>
              <a:lnSpc>
                <a:spcPct val="120000"/>
              </a:lnSpc>
              <a:spcBef>
                <a:spcPct val="20000"/>
              </a:spcBef>
              <a:buSzTx/>
              <a:buFont typeface="Times" panose="02020603050405020304" pitchFamily="18" charset="0"/>
              <a:buChar char="•"/>
            </a:pPr>
            <a:r>
              <a:rPr lang="en-US" altLang="en-US" sz="2000">
                <a:latin typeface="Arial" panose="020B0604020202020204" pitchFamily="34" charset="0"/>
              </a:rPr>
              <a:t>Tables are given titles with the </a:t>
            </a:r>
            <a:r>
              <a:rPr lang="en-US" altLang="en-US">
                <a:latin typeface="Courier New" panose="02070309020205020404" pitchFamily="49" charset="0"/>
              </a:rPr>
              <a:t>&lt;caption&gt;</a:t>
            </a:r>
            <a:r>
              <a:rPr lang="en-US" altLang="en-US" sz="2000">
                <a:latin typeface="Arial" panose="020B0604020202020204" pitchFamily="34" charset="0"/>
              </a:rPr>
              <a:t> tag, which can immediately follow </a:t>
            </a:r>
            <a:r>
              <a:rPr lang="en-US" altLang="en-US">
                <a:latin typeface="Courier New" panose="02070309020205020404" pitchFamily="49" charset="0"/>
              </a:rPr>
              <a:t>&lt;table&gt;</a:t>
            </a:r>
            <a:endParaRPr lang="en-US" altLang="en-US" sz="2000">
              <a:latin typeface="Arial" panose="020B0604020202020204" pitchFamily="34" charset="0"/>
            </a:endParaRPr>
          </a:p>
        </p:txBody>
      </p:sp>
    </p:spTree>
    <p:extLst>
      <p:ext uri="{BB962C8B-B14F-4D97-AF65-F5344CB8AC3E}">
        <p14:creationId xmlns:p14="http://schemas.microsoft.com/office/powerpoint/2010/main" val="1465408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pPr>
              <a:spcBef>
                <a:spcPct val="20000"/>
              </a:spcBef>
            </a:pPr>
            <a:r>
              <a:rPr lang="en-US" altLang="en-US" dirty="0"/>
              <a:t>Tables (continued)</a:t>
            </a:r>
          </a:p>
        </p:txBody>
      </p:sp>
      <p:sp>
        <p:nvSpPr>
          <p:cNvPr id="145411" name="Rectangle 3"/>
          <p:cNvSpPr>
            <a:spLocks noGrp="1" noChangeArrowheads="1"/>
          </p:cNvSpPr>
          <p:nvPr>
            <p:ph type="body" idx="1"/>
          </p:nvPr>
        </p:nvSpPr>
        <p:spPr>
          <a:xfrm>
            <a:off x="581192" y="2180496"/>
            <a:ext cx="5170251" cy="3678303"/>
          </a:xfrm>
        </p:spPr>
        <p:txBody>
          <a:bodyPr>
            <a:noAutofit/>
          </a:bodyPr>
          <a:lstStyle/>
          <a:p>
            <a:pPr>
              <a:lnSpc>
                <a:spcPct val="80000"/>
              </a:lnSpc>
              <a:spcBef>
                <a:spcPct val="20000"/>
              </a:spcBef>
              <a:buSzTx/>
            </a:pPr>
            <a:r>
              <a:rPr lang="en-US" altLang="en-US" sz="2400" dirty="0">
                <a:latin typeface="Arial" panose="020B0604020202020204" pitchFamily="34" charset="0"/>
              </a:rPr>
              <a:t>Each row of a table is specified as the content of a </a:t>
            </a:r>
            <a:r>
              <a:rPr lang="en-US" altLang="en-US" sz="2400" dirty="0">
                <a:latin typeface="Courier New" panose="02070309020205020404" pitchFamily="49" charset="0"/>
              </a:rPr>
              <a:t>&lt;</a:t>
            </a:r>
            <a:r>
              <a:rPr lang="en-US" altLang="en-US" sz="2400" dirty="0" err="1">
                <a:latin typeface="Courier New" panose="02070309020205020404" pitchFamily="49" charset="0"/>
              </a:rPr>
              <a:t>tr</a:t>
            </a:r>
            <a:r>
              <a:rPr lang="en-US" altLang="en-US" sz="2400" dirty="0">
                <a:latin typeface="Courier New" panose="02070309020205020404" pitchFamily="49" charset="0"/>
              </a:rPr>
              <a:t>&gt;</a:t>
            </a:r>
            <a:r>
              <a:rPr lang="en-US" altLang="en-US" sz="2400" dirty="0">
                <a:latin typeface="Arial" panose="020B0604020202020204" pitchFamily="34" charset="0"/>
              </a:rPr>
              <a:t> tag</a:t>
            </a:r>
          </a:p>
          <a:p>
            <a:pPr>
              <a:lnSpc>
                <a:spcPct val="80000"/>
              </a:lnSpc>
              <a:spcBef>
                <a:spcPct val="20000"/>
              </a:spcBef>
              <a:buSzTx/>
            </a:pPr>
            <a:r>
              <a:rPr lang="en-US" altLang="en-US" sz="2400" dirty="0">
                <a:latin typeface="Arial" panose="020B0604020202020204" pitchFamily="34" charset="0"/>
              </a:rPr>
              <a:t>The row headings are specified as the content of a </a:t>
            </a:r>
            <a:r>
              <a:rPr lang="en-US" altLang="en-US" sz="2400" dirty="0">
                <a:latin typeface="Courier New" panose="02070309020205020404" pitchFamily="49" charset="0"/>
              </a:rPr>
              <a:t>&lt;</a:t>
            </a:r>
            <a:r>
              <a:rPr lang="en-US" altLang="en-US" sz="2400" dirty="0" err="1">
                <a:latin typeface="Courier New" panose="02070309020205020404" pitchFamily="49" charset="0"/>
              </a:rPr>
              <a:t>th</a:t>
            </a:r>
            <a:r>
              <a:rPr lang="en-US" altLang="en-US" sz="2400" dirty="0">
                <a:latin typeface="Courier New" panose="02070309020205020404" pitchFamily="49" charset="0"/>
              </a:rPr>
              <a:t>&gt;</a:t>
            </a:r>
            <a:r>
              <a:rPr lang="en-US" altLang="en-US" sz="2400" dirty="0">
                <a:latin typeface="Arial" panose="020B0604020202020204" pitchFamily="34" charset="0"/>
              </a:rPr>
              <a:t> tag</a:t>
            </a:r>
          </a:p>
          <a:p>
            <a:pPr>
              <a:lnSpc>
                <a:spcPct val="80000"/>
              </a:lnSpc>
              <a:spcBef>
                <a:spcPct val="20000"/>
              </a:spcBef>
              <a:buSzTx/>
            </a:pPr>
            <a:r>
              <a:rPr lang="en-US" altLang="en-US" sz="2400" dirty="0">
                <a:latin typeface="Arial" panose="020B0604020202020204" pitchFamily="34" charset="0"/>
              </a:rPr>
              <a:t>The contents of a data cell is specified as the content of a </a:t>
            </a:r>
            <a:r>
              <a:rPr lang="en-US" altLang="en-US" sz="2400" dirty="0">
                <a:latin typeface="Courier New" panose="02070309020205020404" pitchFamily="49" charset="0"/>
              </a:rPr>
              <a:t>&lt;td&gt;</a:t>
            </a:r>
            <a:r>
              <a:rPr lang="en-US" altLang="en-US" sz="2400" dirty="0">
                <a:latin typeface="Arial" panose="020B0604020202020204" pitchFamily="34" charset="0"/>
              </a:rPr>
              <a:t> tag</a:t>
            </a:r>
          </a:p>
          <a:p>
            <a:pPr>
              <a:lnSpc>
                <a:spcPct val="80000"/>
              </a:lnSpc>
              <a:spcBef>
                <a:spcPct val="20000"/>
              </a:spcBef>
              <a:buSzTx/>
              <a:buFontTx/>
              <a:buNone/>
            </a:pPr>
            <a:endParaRPr lang="en-US" altLang="en-US" sz="500" dirty="0">
              <a:latin typeface="Courier New" panose="02070309020205020404" pitchFamily="49" charset="0"/>
            </a:endParaRPr>
          </a:p>
          <a:p>
            <a:pPr>
              <a:lnSpc>
                <a:spcPct val="80000"/>
              </a:lnSpc>
              <a:spcBef>
                <a:spcPct val="20000"/>
              </a:spcBef>
              <a:buSzTx/>
              <a:buFontTx/>
              <a:buNone/>
            </a:pPr>
            <a:endParaRPr lang="en-US" altLang="en-US" sz="1050" dirty="0"/>
          </a:p>
        </p:txBody>
      </p:sp>
      <p:pic>
        <p:nvPicPr>
          <p:cNvPr id="4" name="Picture 4" descr="ch2_11"/>
          <p:cNvPicPr>
            <a:picLocks noChangeAspect="1" noChangeArrowheads="1"/>
          </p:cNvPicPr>
          <p:nvPr/>
        </p:nvPicPr>
        <p:blipFill>
          <a:blip r:embed="rId2">
            <a:extLst>
              <a:ext uri="{28A0092B-C50C-407E-A947-70E740481C1C}">
                <a14:useLocalDpi xmlns:a14="http://schemas.microsoft.com/office/drawing/2010/main" val="0"/>
              </a:ext>
            </a:extLst>
          </a:blip>
          <a:srcRect t="41739"/>
          <a:stretch>
            <a:fillRect/>
          </a:stretch>
        </p:blipFill>
        <p:spPr bwMode="auto">
          <a:xfrm>
            <a:off x="700462" y="5215035"/>
            <a:ext cx="3810000" cy="12477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txBox="1">
            <a:spLocks noChangeArrowheads="1"/>
          </p:cNvSpPr>
          <p:nvPr/>
        </p:nvSpPr>
        <p:spPr>
          <a:xfrm>
            <a:off x="6591059" y="2505178"/>
            <a:ext cx="5170251" cy="3678303"/>
          </a:xfrm>
          <a:prstGeom prst="rect">
            <a:avLst/>
          </a:prstGeom>
        </p:spPr>
        <p:txBody>
          <a:bodyPr vert="horz" lIns="91440" tIns="45720" rIns="91440" bIns="45720" rtlCol="0" anchor="ctr">
            <a:normAutofit fontScale="250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06000" marR="0" lvl="0" indent="-306000" algn="l" defTabSz="457200" rtl="0" eaLnBrk="1" fontAlgn="auto" latinLnBrk="0" hangingPunct="1">
              <a:lnSpc>
                <a:spcPct val="80000"/>
              </a:lnSpc>
              <a:spcBef>
                <a:spcPct val="20000"/>
              </a:spcBef>
              <a:spcAft>
                <a:spcPts val="600"/>
              </a:spcAft>
              <a:buClr>
                <a:srgbClr val="ED8428"/>
              </a:buClr>
              <a:buSzTx/>
              <a:buFontTx/>
              <a:buNone/>
              <a:tabLst/>
              <a:defRPr/>
            </a:pPr>
            <a:endParaRPr kumimoji="0" lang="en-US" altLang="en-US" sz="1200" b="0" i="0" u="none" strike="noStrike" kern="1200" cap="none" spc="0" normalizeH="0" baseline="0" noProof="0" dirty="0">
              <a:ln>
                <a:noFill/>
              </a:ln>
              <a:solidFill>
                <a:srgbClr val="3D3D3D"/>
              </a:solidFill>
              <a:effectLst/>
              <a:uLnTx/>
              <a:uFillTx/>
              <a:latin typeface="Courier New" panose="02070309020205020404" pitchFamily="49" charset="0"/>
              <a:ea typeface="+mn-ea"/>
              <a:cs typeface="+mn-cs"/>
            </a:endParaRPr>
          </a:p>
          <a:p>
            <a:pPr marL="306000" marR="0" lvl="0" indent="-306000" algn="l" defTabSz="457200" rtl="0" eaLnBrk="1" fontAlgn="auto" latinLnBrk="0" hangingPunct="1">
              <a:lnSpc>
                <a:spcPct val="80000"/>
              </a:lnSpc>
              <a:spcBef>
                <a:spcPct val="20000"/>
              </a:spcBef>
              <a:spcAft>
                <a:spcPts val="600"/>
              </a:spcAft>
              <a:buClr>
                <a:srgbClr val="ED8428"/>
              </a:buClr>
              <a:buSzTx/>
              <a:buFontTx/>
              <a:buNone/>
              <a:tabLst/>
              <a:defRPr/>
            </a:pPr>
            <a:r>
              <a:rPr kumimoji="0" lang="en-US" altLang="en-US" sz="4800" b="0" i="0" u="none" strike="noStrike" kern="1200" cap="none" spc="0" normalizeH="0" baseline="0" noProof="0" dirty="0">
                <a:ln>
                  <a:noFill/>
                </a:ln>
                <a:solidFill>
                  <a:srgbClr val="3D3D3D"/>
                </a:solidFill>
                <a:effectLst/>
                <a:uLnTx/>
                <a:uFillTx/>
                <a:latin typeface="Courier New" panose="02070309020205020404" pitchFamily="49" charset="0"/>
                <a:ea typeface="+mn-ea"/>
                <a:cs typeface="+mn-cs"/>
              </a:rPr>
              <a:t>&lt;table border = "border"&gt;</a:t>
            </a:r>
          </a:p>
          <a:p>
            <a:pPr marL="306000" marR="0" lvl="0" indent="-306000" algn="l" defTabSz="457200" rtl="0" eaLnBrk="1" fontAlgn="auto" latinLnBrk="0" hangingPunct="1">
              <a:lnSpc>
                <a:spcPct val="80000"/>
              </a:lnSpc>
              <a:spcBef>
                <a:spcPct val="20000"/>
              </a:spcBef>
              <a:spcAft>
                <a:spcPts val="600"/>
              </a:spcAft>
              <a:buClr>
                <a:srgbClr val="ED8428"/>
              </a:buClr>
              <a:buSzTx/>
              <a:buFontTx/>
              <a:buNone/>
              <a:tabLst/>
              <a:defRPr/>
            </a:pPr>
            <a:r>
              <a:rPr kumimoji="0" lang="en-US" altLang="en-US" sz="4800" b="0" i="0" u="none" strike="noStrike" kern="1200" cap="none" spc="0" normalizeH="0" baseline="0" noProof="0" dirty="0">
                <a:ln>
                  <a:noFill/>
                </a:ln>
                <a:solidFill>
                  <a:srgbClr val="3D3D3D"/>
                </a:solidFill>
                <a:effectLst/>
                <a:uLnTx/>
                <a:uFillTx/>
                <a:latin typeface="Courier New" panose="02070309020205020404" pitchFamily="49" charset="0"/>
                <a:ea typeface="+mn-ea"/>
                <a:cs typeface="+mn-cs"/>
              </a:rPr>
              <a:t>   &lt;caption&gt; Fruit Juice Drinks &lt;/caption&gt;</a:t>
            </a:r>
          </a:p>
          <a:p>
            <a:pPr marL="306000" marR="0" lvl="0" indent="-306000" algn="l" defTabSz="457200" rtl="0" eaLnBrk="1" fontAlgn="auto" latinLnBrk="0" hangingPunct="1">
              <a:lnSpc>
                <a:spcPct val="80000"/>
              </a:lnSpc>
              <a:spcBef>
                <a:spcPct val="20000"/>
              </a:spcBef>
              <a:spcAft>
                <a:spcPts val="600"/>
              </a:spcAft>
              <a:buClr>
                <a:srgbClr val="ED8428"/>
              </a:buClr>
              <a:buSzTx/>
              <a:buFontTx/>
              <a:buNone/>
              <a:tabLst/>
              <a:defRPr/>
            </a:pPr>
            <a:r>
              <a:rPr kumimoji="0" lang="en-US" altLang="en-US" sz="4800" b="0" i="0" u="none" strike="noStrike" kern="1200" cap="none" spc="0" normalizeH="0" baseline="0" noProof="0" dirty="0">
                <a:ln>
                  <a:noFill/>
                </a:ln>
                <a:solidFill>
                  <a:srgbClr val="3D3D3D"/>
                </a:solidFill>
                <a:effectLst/>
                <a:uLnTx/>
                <a:uFillTx/>
                <a:latin typeface="Courier New" panose="02070309020205020404" pitchFamily="49" charset="0"/>
                <a:ea typeface="+mn-ea"/>
                <a:cs typeface="+mn-cs"/>
              </a:rPr>
              <a:t>     &lt;</a:t>
            </a:r>
            <a:r>
              <a:rPr kumimoji="0" lang="en-US" altLang="en-US" sz="4800" b="0" i="0" u="none" strike="noStrike" kern="1200" cap="none" spc="0" normalizeH="0" baseline="0" noProof="0" dirty="0" err="1">
                <a:ln>
                  <a:noFill/>
                </a:ln>
                <a:solidFill>
                  <a:srgbClr val="3D3D3D"/>
                </a:solidFill>
                <a:effectLst/>
                <a:uLnTx/>
                <a:uFillTx/>
                <a:latin typeface="Courier New" panose="02070309020205020404" pitchFamily="49" charset="0"/>
                <a:ea typeface="+mn-ea"/>
                <a:cs typeface="+mn-cs"/>
              </a:rPr>
              <a:t>tr</a:t>
            </a:r>
            <a:r>
              <a:rPr kumimoji="0" lang="en-US" altLang="en-US" sz="4800" b="0" i="0" u="none" strike="noStrike" kern="1200" cap="none" spc="0" normalizeH="0" baseline="0" noProof="0" dirty="0">
                <a:ln>
                  <a:noFill/>
                </a:ln>
                <a:solidFill>
                  <a:srgbClr val="3D3D3D"/>
                </a:solidFill>
                <a:effectLst/>
                <a:uLnTx/>
                <a:uFillTx/>
                <a:latin typeface="Courier New" panose="02070309020205020404" pitchFamily="49" charset="0"/>
                <a:ea typeface="+mn-ea"/>
                <a:cs typeface="+mn-cs"/>
              </a:rPr>
              <a:t>&gt;</a:t>
            </a:r>
          </a:p>
          <a:p>
            <a:pPr marL="306000" marR="0" lvl="0" indent="-306000" algn="l" defTabSz="457200" rtl="0" eaLnBrk="1" fontAlgn="auto" latinLnBrk="0" hangingPunct="1">
              <a:lnSpc>
                <a:spcPct val="80000"/>
              </a:lnSpc>
              <a:spcBef>
                <a:spcPct val="20000"/>
              </a:spcBef>
              <a:spcAft>
                <a:spcPts val="600"/>
              </a:spcAft>
              <a:buClr>
                <a:srgbClr val="ED8428"/>
              </a:buClr>
              <a:buSzTx/>
              <a:buFontTx/>
              <a:buNone/>
              <a:tabLst/>
              <a:defRPr/>
            </a:pPr>
            <a:r>
              <a:rPr kumimoji="0" lang="en-US" altLang="en-US" sz="4800" b="0" i="0" u="none" strike="noStrike" kern="1200" cap="none" spc="0" normalizeH="0" baseline="0" noProof="0" dirty="0">
                <a:ln>
                  <a:noFill/>
                </a:ln>
                <a:solidFill>
                  <a:srgbClr val="3D3D3D"/>
                </a:solidFill>
                <a:effectLst/>
                <a:uLnTx/>
                <a:uFillTx/>
                <a:latin typeface="Courier New" panose="02070309020205020404" pitchFamily="49" charset="0"/>
                <a:ea typeface="+mn-ea"/>
                <a:cs typeface="+mn-cs"/>
              </a:rPr>
              <a:t>       &lt;</a:t>
            </a:r>
            <a:r>
              <a:rPr kumimoji="0" lang="en-US" altLang="en-US" sz="4800" b="0" i="0" u="none" strike="noStrike" kern="1200" cap="none" spc="0" normalizeH="0" baseline="0" noProof="0" dirty="0" err="1">
                <a:ln>
                  <a:noFill/>
                </a:ln>
                <a:solidFill>
                  <a:srgbClr val="3D3D3D"/>
                </a:solidFill>
                <a:effectLst/>
                <a:uLnTx/>
                <a:uFillTx/>
                <a:latin typeface="Courier New" panose="02070309020205020404" pitchFamily="49" charset="0"/>
                <a:ea typeface="+mn-ea"/>
                <a:cs typeface="+mn-cs"/>
              </a:rPr>
              <a:t>th</a:t>
            </a:r>
            <a:r>
              <a:rPr kumimoji="0" lang="en-US" altLang="en-US" sz="4800" b="0" i="0" u="none" strike="noStrike" kern="1200" cap="none" spc="0" normalizeH="0" baseline="0" noProof="0" dirty="0">
                <a:ln>
                  <a:noFill/>
                </a:ln>
                <a:solidFill>
                  <a:srgbClr val="3D3D3D"/>
                </a:solidFill>
                <a:effectLst/>
                <a:uLnTx/>
                <a:uFillTx/>
                <a:latin typeface="Courier New" panose="02070309020205020404" pitchFamily="49" charset="0"/>
                <a:ea typeface="+mn-ea"/>
                <a:cs typeface="+mn-cs"/>
              </a:rPr>
              <a:t>&gt; &lt;/</a:t>
            </a:r>
            <a:r>
              <a:rPr kumimoji="0" lang="en-US" altLang="en-US" sz="4800" b="0" i="0" u="none" strike="noStrike" kern="1200" cap="none" spc="0" normalizeH="0" baseline="0" noProof="0" dirty="0" err="1">
                <a:ln>
                  <a:noFill/>
                </a:ln>
                <a:solidFill>
                  <a:srgbClr val="3D3D3D"/>
                </a:solidFill>
                <a:effectLst/>
                <a:uLnTx/>
                <a:uFillTx/>
                <a:latin typeface="Courier New" panose="02070309020205020404" pitchFamily="49" charset="0"/>
                <a:ea typeface="+mn-ea"/>
                <a:cs typeface="+mn-cs"/>
              </a:rPr>
              <a:t>th</a:t>
            </a:r>
            <a:r>
              <a:rPr kumimoji="0" lang="en-US" altLang="en-US" sz="4800" b="0" i="0" u="none" strike="noStrike" kern="1200" cap="none" spc="0" normalizeH="0" baseline="0" noProof="0" dirty="0">
                <a:ln>
                  <a:noFill/>
                </a:ln>
                <a:solidFill>
                  <a:srgbClr val="3D3D3D"/>
                </a:solidFill>
                <a:effectLst/>
                <a:uLnTx/>
                <a:uFillTx/>
                <a:latin typeface="Courier New" panose="02070309020205020404" pitchFamily="49" charset="0"/>
                <a:ea typeface="+mn-ea"/>
                <a:cs typeface="+mn-cs"/>
              </a:rPr>
              <a:t>&gt;</a:t>
            </a:r>
          </a:p>
          <a:p>
            <a:pPr marL="306000" marR="0" lvl="0" indent="-306000" algn="l" defTabSz="457200" rtl="0" eaLnBrk="1" fontAlgn="auto" latinLnBrk="0" hangingPunct="1">
              <a:lnSpc>
                <a:spcPct val="80000"/>
              </a:lnSpc>
              <a:spcBef>
                <a:spcPct val="20000"/>
              </a:spcBef>
              <a:spcAft>
                <a:spcPts val="600"/>
              </a:spcAft>
              <a:buClr>
                <a:srgbClr val="ED8428"/>
              </a:buClr>
              <a:buSzTx/>
              <a:buFontTx/>
              <a:buNone/>
              <a:tabLst/>
              <a:defRPr/>
            </a:pPr>
            <a:r>
              <a:rPr kumimoji="0" lang="en-US" altLang="en-US" sz="4800" b="0" i="0" u="none" strike="noStrike" kern="1200" cap="none" spc="0" normalizeH="0" baseline="0" noProof="0" dirty="0">
                <a:ln>
                  <a:noFill/>
                </a:ln>
                <a:solidFill>
                  <a:srgbClr val="3D3D3D"/>
                </a:solidFill>
                <a:effectLst/>
                <a:uLnTx/>
                <a:uFillTx/>
                <a:latin typeface="Courier New" panose="02070309020205020404" pitchFamily="49" charset="0"/>
                <a:ea typeface="+mn-ea"/>
                <a:cs typeface="+mn-cs"/>
              </a:rPr>
              <a:t>       &lt;</a:t>
            </a:r>
            <a:r>
              <a:rPr kumimoji="0" lang="en-US" altLang="en-US" sz="4800" b="0" i="0" u="none" strike="noStrike" kern="1200" cap="none" spc="0" normalizeH="0" baseline="0" noProof="0" dirty="0" err="1">
                <a:ln>
                  <a:noFill/>
                </a:ln>
                <a:solidFill>
                  <a:srgbClr val="3D3D3D"/>
                </a:solidFill>
                <a:effectLst/>
                <a:uLnTx/>
                <a:uFillTx/>
                <a:latin typeface="Courier New" panose="02070309020205020404" pitchFamily="49" charset="0"/>
                <a:ea typeface="+mn-ea"/>
                <a:cs typeface="+mn-cs"/>
              </a:rPr>
              <a:t>th</a:t>
            </a:r>
            <a:r>
              <a:rPr kumimoji="0" lang="en-US" altLang="en-US" sz="4800" b="0" i="0" u="none" strike="noStrike" kern="1200" cap="none" spc="0" normalizeH="0" baseline="0" noProof="0" dirty="0">
                <a:ln>
                  <a:noFill/>
                </a:ln>
                <a:solidFill>
                  <a:srgbClr val="3D3D3D"/>
                </a:solidFill>
                <a:effectLst/>
                <a:uLnTx/>
                <a:uFillTx/>
                <a:latin typeface="Courier New" panose="02070309020205020404" pitchFamily="49" charset="0"/>
                <a:ea typeface="+mn-ea"/>
                <a:cs typeface="+mn-cs"/>
              </a:rPr>
              <a:t>&gt; Apple &lt;/</a:t>
            </a:r>
            <a:r>
              <a:rPr kumimoji="0" lang="en-US" altLang="en-US" sz="4800" b="0" i="0" u="none" strike="noStrike" kern="1200" cap="none" spc="0" normalizeH="0" baseline="0" noProof="0" dirty="0" err="1">
                <a:ln>
                  <a:noFill/>
                </a:ln>
                <a:solidFill>
                  <a:srgbClr val="3D3D3D"/>
                </a:solidFill>
                <a:effectLst/>
                <a:uLnTx/>
                <a:uFillTx/>
                <a:latin typeface="Courier New" panose="02070309020205020404" pitchFamily="49" charset="0"/>
                <a:ea typeface="+mn-ea"/>
                <a:cs typeface="+mn-cs"/>
              </a:rPr>
              <a:t>th</a:t>
            </a:r>
            <a:r>
              <a:rPr kumimoji="0" lang="en-US" altLang="en-US" sz="4800" b="0" i="0" u="none" strike="noStrike" kern="1200" cap="none" spc="0" normalizeH="0" baseline="0" noProof="0" dirty="0">
                <a:ln>
                  <a:noFill/>
                </a:ln>
                <a:solidFill>
                  <a:srgbClr val="3D3D3D"/>
                </a:solidFill>
                <a:effectLst/>
                <a:uLnTx/>
                <a:uFillTx/>
                <a:latin typeface="Courier New" panose="02070309020205020404" pitchFamily="49" charset="0"/>
                <a:ea typeface="+mn-ea"/>
                <a:cs typeface="+mn-cs"/>
              </a:rPr>
              <a:t>&gt;</a:t>
            </a:r>
          </a:p>
          <a:p>
            <a:pPr marL="306000" marR="0" lvl="0" indent="-306000" algn="l" defTabSz="457200" rtl="0" eaLnBrk="1" fontAlgn="auto" latinLnBrk="0" hangingPunct="1">
              <a:lnSpc>
                <a:spcPct val="80000"/>
              </a:lnSpc>
              <a:spcBef>
                <a:spcPct val="20000"/>
              </a:spcBef>
              <a:spcAft>
                <a:spcPts val="600"/>
              </a:spcAft>
              <a:buClr>
                <a:srgbClr val="ED8428"/>
              </a:buClr>
              <a:buSzTx/>
              <a:buFontTx/>
              <a:buNone/>
              <a:tabLst/>
              <a:defRPr/>
            </a:pPr>
            <a:r>
              <a:rPr kumimoji="0" lang="en-US" altLang="en-US" sz="4800" b="0" i="0" u="none" strike="noStrike" kern="1200" cap="none" spc="0" normalizeH="0" baseline="0" noProof="0" dirty="0">
                <a:ln>
                  <a:noFill/>
                </a:ln>
                <a:solidFill>
                  <a:srgbClr val="3D3D3D"/>
                </a:solidFill>
                <a:effectLst/>
                <a:uLnTx/>
                <a:uFillTx/>
                <a:latin typeface="Courier New" panose="02070309020205020404" pitchFamily="49" charset="0"/>
                <a:ea typeface="+mn-ea"/>
                <a:cs typeface="+mn-cs"/>
              </a:rPr>
              <a:t>       &lt;</a:t>
            </a:r>
            <a:r>
              <a:rPr kumimoji="0" lang="en-US" altLang="en-US" sz="4800" b="0" i="0" u="none" strike="noStrike" kern="1200" cap="none" spc="0" normalizeH="0" baseline="0" noProof="0" dirty="0" err="1">
                <a:ln>
                  <a:noFill/>
                </a:ln>
                <a:solidFill>
                  <a:srgbClr val="3D3D3D"/>
                </a:solidFill>
                <a:effectLst/>
                <a:uLnTx/>
                <a:uFillTx/>
                <a:latin typeface="Courier New" panose="02070309020205020404" pitchFamily="49" charset="0"/>
                <a:ea typeface="+mn-ea"/>
                <a:cs typeface="+mn-cs"/>
              </a:rPr>
              <a:t>th</a:t>
            </a:r>
            <a:r>
              <a:rPr kumimoji="0" lang="en-US" altLang="en-US" sz="4800" b="0" i="0" u="none" strike="noStrike" kern="1200" cap="none" spc="0" normalizeH="0" baseline="0" noProof="0" dirty="0">
                <a:ln>
                  <a:noFill/>
                </a:ln>
                <a:solidFill>
                  <a:srgbClr val="3D3D3D"/>
                </a:solidFill>
                <a:effectLst/>
                <a:uLnTx/>
                <a:uFillTx/>
                <a:latin typeface="Courier New" panose="02070309020205020404" pitchFamily="49" charset="0"/>
                <a:ea typeface="+mn-ea"/>
                <a:cs typeface="+mn-cs"/>
              </a:rPr>
              <a:t>&gt; Orange &lt;/</a:t>
            </a:r>
            <a:r>
              <a:rPr kumimoji="0" lang="en-US" altLang="en-US" sz="4800" b="0" i="0" u="none" strike="noStrike" kern="1200" cap="none" spc="0" normalizeH="0" baseline="0" noProof="0" dirty="0" err="1">
                <a:ln>
                  <a:noFill/>
                </a:ln>
                <a:solidFill>
                  <a:srgbClr val="3D3D3D"/>
                </a:solidFill>
                <a:effectLst/>
                <a:uLnTx/>
                <a:uFillTx/>
                <a:latin typeface="Courier New" panose="02070309020205020404" pitchFamily="49" charset="0"/>
                <a:ea typeface="+mn-ea"/>
                <a:cs typeface="+mn-cs"/>
              </a:rPr>
              <a:t>th</a:t>
            </a:r>
            <a:r>
              <a:rPr kumimoji="0" lang="en-US" altLang="en-US" sz="4800" b="0" i="0" u="none" strike="noStrike" kern="1200" cap="none" spc="0" normalizeH="0" baseline="0" noProof="0" dirty="0">
                <a:ln>
                  <a:noFill/>
                </a:ln>
                <a:solidFill>
                  <a:srgbClr val="3D3D3D"/>
                </a:solidFill>
                <a:effectLst/>
                <a:uLnTx/>
                <a:uFillTx/>
                <a:latin typeface="Courier New" panose="02070309020205020404" pitchFamily="49" charset="0"/>
                <a:ea typeface="+mn-ea"/>
                <a:cs typeface="+mn-cs"/>
              </a:rPr>
              <a:t>&gt;</a:t>
            </a:r>
          </a:p>
          <a:p>
            <a:pPr marL="306000" marR="0" lvl="0" indent="-306000" algn="l" defTabSz="457200" rtl="0" eaLnBrk="1" fontAlgn="auto" latinLnBrk="0" hangingPunct="1">
              <a:lnSpc>
                <a:spcPct val="80000"/>
              </a:lnSpc>
              <a:spcBef>
                <a:spcPct val="20000"/>
              </a:spcBef>
              <a:spcAft>
                <a:spcPts val="600"/>
              </a:spcAft>
              <a:buClr>
                <a:srgbClr val="ED8428"/>
              </a:buClr>
              <a:buSzTx/>
              <a:buFontTx/>
              <a:buNone/>
              <a:tabLst/>
              <a:defRPr/>
            </a:pPr>
            <a:r>
              <a:rPr kumimoji="0" lang="en-US" altLang="en-US" sz="4800" b="0" i="0" u="none" strike="noStrike" kern="1200" cap="none" spc="0" normalizeH="0" baseline="0" noProof="0" dirty="0">
                <a:ln>
                  <a:noFill/>
                </a:ln>
                <a:solidFill>
                  <a:srgbClr val="3D3D3D"/>
                </a:solidFill>
                <a:effectLst/>
                <a:uLnTx/>
                <a:uFillTx/>
                <a:latin typeface="Courier New" panose="02070309020205020404" pitchFamily="49" charset="0"/>
                <a:ea typeface="+mn-ea"/>
                <a:cs typeface="+mn-cs"/>
              </a:rPr>
              <a:t>       &lt;</a:t>
            </a:r>
            <a:r>
              <a:rPr kumimoji="0" lang="en-US" altLang="en-US" sz="4800" b="0" i="0" u="none" strike="noStrike" kern="1200" cap="none" spc="0" normalizeH="0" baseline="0" noProof="0" dirty="0" err="1">
                <a:ln>
                  <a:noFill/>
                </a:ln>
                <a:solidFill>
                  <a:srgbClr val="3D3D3D"/>
                </a:solidFill>
                <a:effectLst/>
                <a:uLnTx/>
                <a:uFillTx/>
                <a:latin typeface="Courier New" panose="02070309020205020404" pitchFamily="49" charset="0"/>
                <a:ea typeface="+mn-ea"/>
                <a:cs typeface="+mn-cs"/>
              </a:rPr>
              <a:t>th</a:t>
            </a:r>
            <a:r>
              <a:rPr kumimoji="0" lang="en-US" altLang="en-US" sz="4800" b="0" i="0" u="none" strike="noStrike" kern="1200" cap="none" spc="0" normalizeH="0" baseline="0" noProof="0" dirty="0">
                <a:ln>
                  <a:noFill/>
                </a:ln>
                <a:solidFill>
                  <a:srgbClr val="3D3D3D"/>
                </a:solidFill>
                <a:effectLst/>
                <a:uLnTx/>
                <a:uFillTx/>
                <a:latin typeface="Courier New" panose="02070309020205020404" pitchFamily="49" charset="0"/>
                <a:ea typeface="+mn-ea"/>
                <a:cs typeface="+mn-cs"/>
              </a:rPr>
              <a:t>&gt; Screwdriver &lt;/</a:t>
            </a:r>
            <a:r>
              <a:rPr kumimoji="0" lang="en-US" altLang="en-US" sz="4800" b="0" i="0" u="none" strike="noStrike" kern="1200" cap="none" spc="0" normalizeH="0" baseline="0" noProof="0" dirty="0" err="1">
                <a:ln>
                  <a:noFill/>
                </a:ln>
                <a:solidFill>
                  <a:srgbClr val="3D3D3D"/>
                </a:solidFill>
                <a:effectLst/>
                <a:uLnTx/>
                <a:uFillTx/>
                <a:latin typeface="Courier New" panose="02070309020205020404" pitchFamily="49" charset="0"/>
                <a:ea typeface="+mn-ea"/>
                <a:cs typeface="+mn-cs"/>
              </a:rPr>
              <a:t>th</a:t>
            </a:r>
            <a:r>
              <a:rPr kumimoji="0" lang="en-US" altLang="en-US" sz="4800" b="0" i="0" u="none" strike="noStrike" kern="1200" cap="none" spc="0" normalizeH="0" baseline="0" noProof="0" dirty="0">
                <a:ln>
                  <a:noFill/>
                </a:ln>
                <a:solidFill>
                  <a:srgbClr val="3D3D3D"/>
                </a:solidFill>
                <a:effectLst/>
                <a:uLnTx/>
                <a:uFillTx/>
                <a:latin typeface="Courier New" panose="02070309020205020404" pitchFamily="49" charset="0"/>
                <a:ea typeface="+mn-ea"/>
                <a:cs typeface="+mn-cs"/>
              </a:rPr>
              <a:t>&gt;</a:t>
            </a:r>
          </a:p>
          <a:p>
            <a:pPr marL="306000" marR="0" lvl="0" indent="-306000" algn="l" defTabSz="457200" rtl="0" eaLnBrk="1" fontAlgn="auto" latinLnBrk="0" hangingPunct="1">
              <a:lnSpc>
                <a:spcPct val="80000"/>
              </a:lnSpc>
              <a:spcBef>
                <a:spcPct val="20000"/>
              </a:spcBef>
              <a:spcAft>
                <a:spcPts val="600"/>
              </a:spcAft>
              <a:buClr>
                <a:srgbClr val="ED8428"/>
              </a:buClr>
              <a:buSzTx/>
              <a:buFontTx/>
              <a:buNone/>
              <a:tabLst/>
              <a:defRPr/>
            </a:pPr>
            <a:r>
              <a:rPr kumimoji="0" lang="en-US" altLang="en-US" sz="4800" b="0" i="0" u="none" strike="noStrike" kern="1200" cap="none" spc="0" normalizeH="0" baseline="0" noProof="0" dirty="0">
                <a:ln>
                  <a:noFill/>
                </a:ln>
                <a:solidFill>
                  <a:srgbClr val="3D3D3D"/>
                </a:solidFill>
                <a:effectLst/>
                <a:uLnTx/>
                <a:uFillTx/>
                <a:latin typeface="Courier New" panose="02070309020205020404" pitchFamily="49" charset="0"/>
                <a:ea typeface="+mn-ea"/>
                <a:cs typeface="+mn-cs"/>
              </a:rPr>
              <a:t>     &lt;/</a:t>
            </a:r>
            <a:r>
              <a:rPr kumimoji="0" lang="en-US" altLang="en-US" sz="4800" b="0" i="0" u="none" strike="noStrike" kern="1200" cap="none" spc="0" normalizeH="0" baseline="0" noProof="0" dirty="0" err="1">
                <a:ln>
                  <a:noFill/>
                </a:ln>
                <a:solidFill>
                  <a:srgbClr val="3D3D3D"/>
                </a:solidFill>
                <a:effectLst/>
                <a:uLnTx/>
                <a:uFillTx/>
                <a:latin typeface="Courier New" panose="02070309020205020404" pitchFamily="49" charset="0"/>
                <a:ea typeface="+mn-ea"/>
                <a:cs typeface="+mn-cs"/>
              </a:rPr>
              <a:t>tr</a:t>
            </a:r>
            <a:r>
              <a:rPr kumimoji="0" lang="en-US" altLang="en-US" sz="4800" b="0" i="0" u="none" strike="noStrike" kern="1200" cap="none" spc="0" normalizeH="0" baseline="0" noProof="0" dirty="0">
                <a:ln>
                  <a:noFill/>
                </a:ln>
                <a:solidFill>
                  <a:srgbClr val="3D3D3D"/>
                </a:solidFill>
                <a:effectLst/>
                <a:uLnTx/>
                <a:uFillTx/>
                <a:latin typeface="Courier New" panose="02070309020205020404" pitchFamily="49" charset="0"/>
                <a:ea typeface="+mn-ea"/>
                <a:cs typeface="+mn-cs"/>
              </a:rPr>
              <a:t>&gt;</a:t>
            </a:r>
          </a:p>
          <a:p>
            <a:pPr marL="306000" marR="0" lvl="0" indent="-306000" algn="l" defTabSz="457200" rtl="0" eaLnBrk="1" fontAlgn="auto" latinLnBrk="0" hangingPunct="1">
              <a:lnSpc>
                <a:spcPct val="80000"/>
              </a:lnSpc>
              <a:spcBef>
                <a:spcPct val="20000"/>
              </a:spcBef>
              <a:spcAft>
                <a:spcPts val="600"/>
              </a:spcAft>
              <a:buClr>
                <a:srgbClr val="ED8428"/>
              </a:buClr>
              <a:buSzTx/>
              <a:buFontTx/>
              <a:buNone/>
              <a:tabLst/>
              <a:defRPr/>
            </a:pPr>
            <a:r>
              <a:rPr kumimoji="0" lang="en-US" altLang="en-US" sz="4800" b="0" i="0" u="none" strike="noStrike" kern="1200" cap="none" spc="0" normalizeH="0" baseline="0" noProof="0" dirty="0">
                <a:ln>
                  <a:noFill/>
                </a:ln>
                <a:solidFill>
                  <a:srgbClr val="3D3D3D"/>
                </a:solidFill>
                <a:effectLst/>
                <a:uLnTx/>
                <a:uFillTx/>
                <a:latin typeface="Courier New" panose="02070309020205020404" pitchFamily="49" charset="0"/>
                <a:ea typeface="+mn-ea"/>
                <a:cs typeface="+mn-cs"/>
              </a:rPr>
              <a:t>     &lt;</a:t>
            </a:r>
            <a:r>
              <a:rPr kumimoji="0" lang="en-US" altLang="en-US" sz="4800" b="0" i="0" u="none" strike="noStrike" kern="1200" cap="none" spc="0" normalizeH="0" baseline="0" noProof="0" dirty="0" err="1">
                <a:ln>
                  <a:noFill/>
                </a:ln>
                <a:solidFill>
                  <a:srgbClr val="3D3D3D"/>
                </a:solidFill>
                <a:effectLst/>
                <a:uLnTx/>
                <a:uFillTx/>
                <a:latin typeface="Courier New" panose="02070309020205020404" pitchFamily="49" charset="0"/>
                <a:ea typeface="+mn-ea"/>
                <a:cs typeface="+mn-cs"/>
              </a:rPr>
              <a:t>tr</a:t>
            </a:r>
            <a:r>
              <a:rPr kumimoji="0" lang="en-US" altLang="en-US" sz="4800" b="0" i="0" u="none" strike="noStrike" kern="1200" cap="none" spc="0" normalizeH="0" baseline="0" noProof="0" dirty="0">
                <a:ln>
                  <a:noFill/>
                </a:ln>
                <a:solidFill>
                  <a:srgbClr val="3D3D3D"/>
                </a:solidFill>
                <a:effectLst/>
                <a:uLnTx/>
                <a:uFillTx/>
                <a:latin typeface="Courier New" panose="02070309020205020404" pitchFamily="49" charset="0"/>
                <a:ea typeface="+mn-ea"/>
                <a:cs typeface="+mn-cs"/>
              </a:rPr>
              <a:t>&gt;</a:t>
            </a:r>
          </a:p>
          <a:p>
            <a:pPr marL="306000" marR="0" lvl="0" indent="-306000" algn="l" defTabSz="457200" rtl="0" eaLnBrk="1" fontAlgn="auto" latinLnBrk="0" hangingPunct="1">
              <a:lnSpc>
                <a:spcPct val="80000"/>
              </a:lnSpc>
              <a:spcBef>
                <a:spcPct val="20000"/>
              </a:spcBef>
              <a:spcAft>
                <a:spcPts val="600"/>
              </a:spcAft>
              <a:buClr>
                <a:srgbClr val="ED8428"/>
              </a:buClr>
              <a:buSzTx/>
              <a:buFontTx/>
              <a:buNone/>
              <a:tabLst/>
              <a:defRPr/>
            </a:pPr>
            <a:r>
              <a:rPr kumimoji="0" lang="en-US" altLang="en-US" sz="4800" b="0" i="0" u="none" strike="noStrike" kern="1200" cap="none" spc="0" normalizeH="0" baseline="0" noProof="0" dirty="0">
                <a:ln>
                  <a:noFill/>
                </a:ln>
                <a:solidFill>
                  <a:srgbClr val="3D3D3D"/>
                </a:solidFill>
                <a:effectLst/>
                <a:uLnTx/>
                <a:uFillTx/>
                <a:latin typeface="Courier New" panose="02070309020205020404" pitchFamily="49" charset="0"/>
                <a:ea typeface="+mn-ea"/>
                <a:cs typeface="+mn-cs"/>
              </a:rPr>
              <a:t>       &lt;</a:t>
            </a:r>
            <a:r>
              <a:rPr kumimoji="0" lang="en-US" altLang="en-US" sz="4800" b="0" i="0" u="none" strike="noStrike" kern="1200" cap="none" spc="0" normalizeH="0" baseline="0" noProof="0" dirty="0" err="1">
                <a:ln>
                  <a:noFill/>
                </a:ln>
                <a:solidFill>
                  <a:srgbClr val="3D3D3D"/>
                </a:solidFill>
                <a:effectLst/>
                <a:uLnTx/>
                <a:uFillTx/>
                <a:latin typeface="Courier New" panose="02070309020205020404" pitchFamily="49" charset="0"/>
                <a:ea typeface="+mn-ea"/>
                <a:cs typeface="+mn-cs"/>
              </a:rPr>
              <a:t>th</a:t>
            </a:r>
            <a:r>
              <a:rPr kumimoji="0" lang="en-US" altLang="en-US" sz="4800" b="0" i="0" u="none" strike="noStrike" kern="1200" cap="none" spc="0" normalizeH="0" baseline="0" noProof="0" dirty="0">
                <a:ln>
                  <a:noFill/>
                </a:ln>
                <a:solidFill>
                  <a:srgbClr val="3D3D3D"/>
                </a:solidFill>
                <a:effectLst/>
                <a:uLnTx/>
                <a:uFillTx/>
                <a:latin typeface="Courier New" panose="02070309020205020404" pitchFamily="49" charset="0"/>
                <a:ea typeface="+mn-ea"/>
                <a:cs typeface="+mn-cs"/>
              </a:rPr>
              <a:t>&gt; Breakfast &lt;/</a:t>
            </a:r>
            <a:r>
              <a:rPr kumimoji="0" lang="en-US" altLang="en-US" sz="4800" b="0" i="0" u="none" strike="noStrike" kern="1200" cap="none" spc="0" normalizeH="0" baseline="0" noProof="0" dirty="0" err="1">
                <a:ln>
                  <a:noFill/>
                </a:ln>
                <a:solidFill>
                  <a:srgbClr val="3D3D3D"/>
                </a:solidFill>
                <a:effectLst/>
                <a:uLnTx/>
                <a:uFillTx/>
                <a:latin typeface="Courier New" panose="02070309020205020404" pitchFamily="49" charset="0"/>
                <a:ea typeface="+mn-ea"/>
                <a:cs typeface="+mn-cs"/>
              </a:rPr>
              <a:t>th</a:t>
            </a:r>
            <a:r>
              <a:rPr kumimoji="0" lang="en-US" altLang="en-US" sz="4800" b="0" i="0" u="none" strike="noStrike" kern="1200" cap="none" spc="0" normalizeH="0" baseline="0" noProof="0" dirty="0">
                <a:ln>
                  <a:noFill/>
                </a:ln>
                <a:solidFill>
                  <a:srgbClr val="3D3D3D"/>
                </a:solidFill>
                <a:effectLst/>
                <a:uLnTx/>
                <a:uFillTx/>
                <a:latin typeface="Courier New" panose="02070309020205020404" pitchFamily="49" charset="0"/>
                <a:ea typeface="+mn-ea"/>
                <a:cs typeface="+mn-cs"/>
              </a:rPr>
              <a:t>&gt;</a:t>
            </a:r>
          </a:p>
          <a:p>
            <a:pPr marL="306000" marR="0" lvl="0" indent="-306000" algn="l" defTabSz="457200" rtl="0" eaLnBrk="1" fontAlgn="auto" latinLnBrk="0" hangingPunct="1">
              <a:lnSpc>
                <a:spcPct val="80000"/>
              </a:lnSpc>
              <a:spcBef>
                <a:spcPct val="20000"/>
              </a:spcBef>
              <a:spcAft>
                <a:spcPts val="600"/>
              </a:spcAft>
              <a:buClr>
                <a:srgbClr val="ED8428"/>
              </a:buClr>
              <a:buSzTx/>
              <a:buFontTx/>
              <a:buNone/>
              <a:tabLst/>
              <a:defRPr/>
            </a:pPr>
            <a:r>
              <a:rPr kumimoji="0" lang="en-US" altLang="en-US" sz="4800" b="0" i="0" u="none" strike="noStrike" kern="1200" cap="none" spc="0" normalizeH="0" baseline="0" noProof="0" dirty="0">
                <a:ln>
                  <a:noFill/>
                </a:ln>
                <a:solidFill>
                  <a:srgbClr val="3D3D3D"/>
                </a:solidFill>
                <a:effectLst/>
                <a:uLnTx/>
                <a:uFillTx/>
                <a:latin typeface="Courier New" panose="02070309020205020404" pitchFamily="49" charset="0"/>
                <a:ea typeface="+mn-ea"/>
                <a:cs typeface="+mn-cs"/>
              </a:rPr>
              <a:t>       &lt;td&gt; 0 &lt;/td&gt;</a:t>
            </a:r>
          </a:p>
          <a:p>
            <a:pPr marL="306000" marR="0" lvl="0" indent="-306000" algn="l" defTabSz="457200" rtl="0" eaLnBrk="1" fontAlgn="auto" latinLnBrk="0" hangingPunct="1">
              <a:lnSpc>
                <a:spcPct val="80000"/>
              </a:lnSpc>
              <a:spcBef>
                <a:spcPct val="20000"/>
              </a:spcBef>
              <a:spcAft>
                <a:spcPts val="600"/>
              </a:spcAft>
              <a:buClr>
                <a:srgbClr val="ED8428"/>
              </a:buClr>
              <a:buSzTx/>
              <a:buFontTx/>
              <a:buNone/>
              <a:tabLst/>
              <a:defRPr/>
            </a:pPr>
            <a:r>
              <a:rPr kumimoji="0" lang="en-US" altLang="en-US" sz="4800" b="0" i="0" u="none" strike="noStrike" kern="1200" cap="none" spc="0" normalizeH="0" baseline="0" noProof="0" dirty="0">
                <a:ln>
                  <a:noFill/>
                </a:ln>
                <a:solidFill>
                  <a:srgbClr val="3D3D3D"/>
                </a:solidFill>
                <a:effectLst/>
                <a:uLnTx/>
                <a:uFillTx/>
                <a:latin typeface="Courier New" panose="02070309020205020404" pitchFamily="49" charset="0"/>
                <a:ea typeface="+mn-ea"/>
                <a:cs typeface="+mn-cs"/>
              </a:rPr>
              <a:t>       &lt;td&gt; 1 &lt;/td&gt;</a:t>
            </a:r>
          </a:p>
          <a:p>
            <a:pPr marL="306000" marR="0" lvl="0" indent="-306000" algn="l" defTabSz="457200" rtl="0" eaLnBrk="1" fontAlgn="auto" latinLnBrk="0" hangingPunct="1">
              <a:lnSpc>
                <a:spcPct val="80000"/>
              </a:lnSpc>
              <a:spcBef>
                <a:spcPct val="20000"/>
              </a:spcBef>
              <a:spcAft>
                <a:spcPts val="600"/>
              </a:spcAft>
              <a:buClr>
                <a:srgbClr val="ED8428"/>
              </a:buClr>
              <a:buSzTx/>
              <a:buFontTx/>
              <a:buNone/>
              <a:tabLst/>
              <a:defRPr/>
            </a:pPr>
            <a:r>
              <a:rPr kumimoji="0" lang="en-US" altLang="en-US" sz="4800" b="0" i="0" u="none" strike="noStrike" kern="1200" cap="none" spc="0" normalizeH="0" baseline="0" noProof="0" dirty="0">
                <a:ln>
                  <a:noFill/>
                </a:ln>
                <a:solidFill>
                  <a:srgbClr val="3D3D3D"/>
                </a:solidFill>
                <a:effectLst/>
                <a:uLnTx/>
                <a:uFillTx/>
                <a:latin typeface="Courier New" panose="02070309020205020404" pitchFamily="49" charset="0"/>
                <a:ea typeface="+mn-ea"/>
                <a:cs typeface="+mn-cs"/>
              </a:rPr>
              <a:t>       &lt;td&gt; 0 &lt;/td&gt;</a:t>
            </a:r>
          </a:p>
          <a:p>
            <a:pPr marL="306000" marR="0" lvl="0" indent="-306000" algn="l" defTabSz="457200" rtl="0" eaLnBrk="1" fontAlgn="auto" latinLnBrk="0" hangingPunct="1">
              <a:lnSpc>
                <a:spcPct val="80000"/>
              </a:lnSpc>
              <a:spcBef>
                <a:spcPct val="20000"/>
              </a:spcBef>
              <a:spcAft>
                <a:spcPts val="600"/>
              </a:spcAft>
              <a:buClr>
                <a:srgbClr val="ED8428"/>
              </a:buClr>
              <a:buSzTx/>
              <a:buFontTx/>
              <a:buNone/>
              <a:tabLst/>
              <a:defRPr/>
            </a:pPr>
            <a:r>
              <a:rPr kumimoji="0" lang="en-US" altLang="en-US" sz="4800" b="0" i="0" u="none" strike="noStrike" kern="1200" cap="none" spc="0" normalizeH="0" baseline="0" noProof="0" dirty="0">
                <a:ln>
                  <a:noFill/>
                </a:ln>
                <a:solidFill>
                  <a:srgbClr val="3D3D3D"/>
                </a:solidFill>
                <a:effectLst/>
                <a:uLnTx/>
                <a:uFillTx/>
                <a:latin typeface="Courier New" panose="02070309020205020404" pitchFamily="49" charset="0"/>
                <a:ea typeface="+mn-ea"/>
                <a:cs typeface="+mn-cs"/>
              </a:rPr>
              <a:t>     &lt;/</a:t>
            </a:r>
            <a:r>
              <a:rPr kumimoji="0" lang="en-US" altLang="en-US" sz="4800" b="0" i="0" u="none" strike="noStrike" kern="1200" cap="none" spc="0" normalizeH="0" baseline="0" noProof="0" dirty="0" err="1">
                <a:ln>
                  <a:noFill/>
                </a:ln>
                <a:solidFill>
                  <a:srgbClr val="3D3D3D"/>
                </a:solidFill>
                <a:effectLst/>
                <a:uLnTx/>
                <a:uFillTx/>
                <a:latin typeface="Courier New" panose="02070309020205020404" pitchFamily="49" charset="0"/>
                <a:ea typeface="+mn-ea"/>
                <a:cs typeface="+mn-cs"/>
              </a:rPr>
              <a:t>tr</a:t>
            </a:r>
            <a:r>
              <a:rPr kumimoji="0" lang="en-US" altLang="en-US" sz="4800" b="0" i="0" u="none" strike="noStrike" kern="1200" cap="none" spc="0" normalizeH="0" baseline="0" noProof="0" dirty="0">
                <a:ln>
                  <a:noFill/>
                </a:ln>
                <a:solidFill>
                  <a:srgbClr val="3D3D3D"/>
                </a:solidFill>
                <a:effectLst/>
                <a:uLnTx/>
                <a:uFillTx/>
                <a:latin typeface="Courier New" panose="02070309020205020404" pitchFamily="49" charset="0"/>
                <a:ea typeface="+mn-ea"/>
                <a:cs typeface="+mn-cs"/>
              </a:rPr>
              <a:t>&gt;</a:t>
            </a:r>
          </a:p>
          <a:p>
            <a:pPr marL="306000" marR="0" lvl="0" indent="-306000" algn="l" defTabSz="457200" rtl="0" eaLnBrk="1" fontAlgn="auto" latinLnBrk="0" hangingPunct="1">
              <a:lnSpc>
                <a:spcPct val="80000"/>
              </a:lnSpc>
              <a:spcBef>
                <a:spcPct val="20000"/>
              </a:spcBef>
              <a:spcAft>
                <a:spcPts val="600"/>
              </a:spcAft>
              <a:buClr>
                <a:srgbClr val="ED8428"/>
              </a:buClr>
              <a:buSzTx/>
              <a:buFontTx/>
              <a:buNone/>
              <a:tabLst/>
              <a:defRPr/>
            </a:pPr>
            <a:r>
              <a:rPr kumimoji="0" lang="en-US" altLang="en-US" sz="4800" b="0" i="0" u="none" strike="noStrike" kern="1200" cap="none" spc="0" normalizeH="0" baseline="0" noProof="0" dirty="0">
                <a:ln>
                  <a:noFill/>
                </a:ln>
                <a:solidFill>
                  <a:srgbClr val="3D3D3D"/>
                </a:solidFill>
                <a:effectLst/>
                <a:uLnTx/>
                <a:uFillTx/>
                <a:latin typeface="Courier New" panose="02070309020205020404" pitchFamily="49" charset="0"/>
                <a:ea typeface="+mn-ea"/>
                <a:cs typeface="+mn-cs"/>
              </a:rPr>
              <a:t>     &lt;</a:t>
            </a:r>
            <a:r>
              <a:rPr kumimoji="0" lang="en-US" altLang="en-US" sz="4800" b="0" i="0" u="none" strike="noStrike" kern="1200" cap="none" spc="0" normalizeH="0" baseline="0" noProof="0" dirty="0" err="1">
                <a:ln>
                  <a:noFill/>
                </a:ln>
                <a:solidFill>
                  <a:srgbClr val="3D3D3D"/>
                </a:solidFill>
                <a:effectLst/>
                <a:uLnTx/>
                <a:uFillTx/>
                <a:latin typeface="Courier New" panose="02070309020205020404" pitchFamily="49" charset="0"/>
                <a:ea typeface="+mn-ea"/>
                <a:cs typeface="+mn-cs"/>
              </a:rPr>
              <a:t>tr</a:t>
            </a:r>
            <a:r>
              <a:rPr kumimoji="0" lang="en-US" altLang="en-US" sz="4800" b="0" i="0" u="none" strike="noStrike" kern="1200" cap="none" spc="0" normalizeH="0" baseline="0" noProof="0" dirty="0">
                <a:ln>
                  <a:noFill/>
                </a:ln>
                <a:solidFill>
                  <a:srgbClr val="3D3D3D"/>
                </a:solidFill>
                <a:effectLst/>
                <a:uLnTx/>
                <a:uFillTx/>
                <a:latin typeface="Courier New" panose="02070309020205020404" pitchFamily="49" charset="0"/>
                <a:ea typeface="+mn-ea"/>
                <a:cs typeface="+mn-cs"/>
              </a:rPr>
              <a:t>&gt;</a:t>
            </a:r>
          </a:p>
          <a:p>
            <a:pPr marL="306000" marR="0" lvl="0" indent="-306000" algn="l" defTabSz="457200" rtl="0" eaLnBrk="1" fontAlgn="auto" latinLnBrk="0" hangingPunct="1">
              <a:lnSpc>
                <a:spcPct val="80000"/>
              </a:lnSpc>
              <a:spcBef>
                <a:spcPct val="20000"/>
              </a:spcBef>
              <a:spcAft>
                <a:spcPts val="600"/>
              </a:spcAft>
              <a:buClr>
                <a:srgbClr val="ED8428"/>
              </a:buClr>
              <a:buSzTx/>
              <a:buFontTx/>
              <a:buNone/>
              <a:tabLst/>
              <a:defRPr/>
            </a:pPr>
            <a:r>
              <a:rPr kumimoji="0" lang="en-US" altLang="en-US" sz="4800" b="0" i="0" u="none" strike="noStrike" kern="1200" cap="none" spc="0" normalizeH="0" baseline="0" noProof="0" dirty="0">
                <a:ln>
                  <a:noFill/>
                </a:ln>
                <a:solidFill>
                  <a:srgbClr val="3D3D3D"/>
                </a:solidFill>
                <a:effectLst/>
                <a:uLnTx/>
                <a:uFillTx/>
                <a:latin typeface="Courier New" panose="02070309020205020404" pitchFamily="49" charset="0"/>
                <a:ea typeface="+mn-ea"/>
                <a:cs typeface="+mn-cs"/>
              </a:rPr>
              <a:t>       &lt;</a:t>
            </a:r>
            <a:r>
              <a:rPr kumimoji="0" lang="en-US" altLang="en-US" sz="4800" b="0" i="0" u="none" strike="noStrike" kern="1200" cap="none" spc="0" normalizeH="0" baseline="0" noProof="0" dirty="0" err="1">
                <a:ln>
                  <a:noFill/>
                </a:ln>
                <a:solidFill>
                  <a:srgbClr val="3D3D3D"/>
                </a:solidFill>
                <a:effectLst/>
                <a:uLnTx/>
                <a:uFillTx/>
                <a:latin typeface="Courier New" panose="02070309020205020404" pitchFamily="49" charset="0"/>
                <a:ea typeface="+mn-ea"/>
                <a:cs typeface="+mn-cs"/>
              </a:rPr>
              <a:t>th</a:t>
            </a:r>
            <a:r>
              <a:rPr kumimoji="0" lang="en-US" altLang="en-US" sz="4800" b="0" i="0" u="none" strike="noStrike" kern="1200" cap="none" spc="0" normalizeH="0" baseline="0" noProof="0" dirty="0">
                <a:ln>
                  <a:noFill/>
                </a:ln>
                <a:solidFill>
                  <a:srgbClr val="3D3D3D"/>
                </a:solidFill>
                <a:effectLst/>
                <a:uLnTx/>
                <a:uFillTx/>
                <a:latin typeface="Courier New" panose="02070309020205020404" pitchFamily="49" charset="0"/>
                <a:ea typeface="+mn-ea"/>
                <a:cs typeface="+mn-cs"/>
              </a:rPr>
              <a:t>&gt; Lunch &lt;/</a:t>
            </a:r>
            <a:r>
              <a:rPr kumimoji="0" lang="en-US" altLang="en-US" sz="4800" b="0" i="0" u="none" strike="noStrike" kern="1200" cap="none" spc="0" normalizeH="0" baseline="0" noProof="0" dirty="0" err="1">
                <a:ln>
                  <a:noFill/>
                </a:ln>
                <a:solidFill>
                  <a:srgbClr val="3D3D3D"/>
                </a:solidFill>
                <a:effectLst/>
                <a:uLnTx/>
                <a:uFillTx/>
                <a:latin typeface="Courier New" panose="02070309020205020404" pitchFamily="49" charset="0"/>
                <a:ea typeface="+mn-ea"/>
                <a:cs typeface="+mn-cs"/>
              </a:rPr>
              <a:t>th</a:t>
            </a:r>
            <a:r>
              <a:rPr kumimoji="0" lang="en-US" altLang="en-US" sz="4800" b="0" i="0" u="none" strike="noStrike" kern="1200" cap="none" spc="0" normalizeH="0" baseline="0" noProof="0" dirty="0">
                <a:ln>
                  <a:noFill/>
                </a:ln>
                <a:solidFill>
                  <a:srgbClr val="3D3D3D"/>
                </a:solidFill>
                <a:effectLst/>
                <a:uLnTx/>
                <a:uFillTx/>
                <a:latin typeface="Courier New" panose="02070309020205020404" pitchFamily="49" charset="0"/>
                <a:ea typeface="+mn-ea"/>
                <a:cs typeface="+mn-cs"/>
              </a:rPr>
              <a:t>&gt;</a:t>
            </a:r>
          </a:p>
          <a:p>
            <a:pPr marL="306000" marR="0" lvl="0" indent="-306000" algn="l" defTabSz="457200" rtl="0" eaLnBrk="1" fontAlgn="auto" latinLnBrk="0" hangingPunct="1">
              <a:lnSpc>
                <a:spcPct val="80000"/>
              </a:lnSpc>
              <a:spcBef>
                <a:spcPct val="20000"/>
              </a:spcBef>
              <a:spcAft>
                <a:spcPts val="600"/>
              </a:spcAft>
              <a:buClr>
                <a:srgbClr val="ED8428"/>
              </a:buClr>
              <a:buSzTx/>
              <a:buFontTx/>
              <a:buNone/>
              <a:tabLst/>
              <a:defRPr/>
            </a:pPr>
            <a:r>
              <a:rPr kumimoji="0" lang="en-US" altLang="en-US" sz="4800" b="0" i="0" u="none" strike="noStrike" kern="1200" cap="none" spc="0" normalizeH="0" baseline="0" noProof="0" dirty="0">
                <a:ln>
                  <a:noFill/>
                </a:ln>
                <a:solidFill>
                  <a:srgbClr val="3D3D3D"/>
                </a:solidFill>
                <a:effectLst/>
                <a:uLnTx/>
                <a:uFillTx/>
                <a:latin typeface="Courier New" panose="02070309020205020404" pitchFamily="49" charset="0"/>
                <a:ea typeface="+mn-ea"/>
                <a:cs typeface="+mn-cs"/>
              </a:rPr>
              <a:t>       &lt;td&gt; 1 &lt;/td&gt;</a:t>
            </a:r>
          </a:p>
          <a:p>
            <a:pPr marL="306000" marR="0" lvl="0" indent="-306000" algn="l" defTabSz="457200" rtl="0" eaLnBrk="1" fontAlgn="auto" latinLnBrk="0" hangingPunct="1">
              <a:lnSpc>
                <a:spcPct val="80000"/>
              </a:lnSpc>
              <a:spcBef>
                <a:spcPct val="20000"/>
              </a:spcBef>
              <a:spcAft>
                <a:spcPts val="600"/>
              </a:spcAft>
              <a:buClr>
                <a:srgbClr val="ED8428"/>
              </a:buClr>
              <a:buSzTx/>
              <a:buFontTx/>
              <a:buNone/>
              <a:tabLst/>
              <a:defRPr/>
            </a:pPr>
            <a:r>
              <a:rPr kumimoji="0" lang="en-US" altLang="en-US" sz="4800" b="0" i="0" u="none" strike="noStrike" kern="1200" cap="none" spc="0" normalizeH="0" baseline="0" noProof="0" dirty="0">
                <a:ln>
                  <a:noFill/>
                </a:ln>
                <a:solidFill>
                  <a:srgbClr val="3D3D3D"/>
                </a:solidFill>
                <a:effectLst/>
                <a:uLnTx/>
                <a:uFillTx/>
                <a:latin typeface="Courier New" panose="02070309020205020404" pitchFamily="49" charset="0"/>
                <a:ea typeface="+mn-ea"/>
                <a:cs typeface="+mn-cs"/>
              </a:rPr>
              <a:t>       &lt;td&gt; 0 &lt;/td&gt;</a:t>
            </a:r>
          </a:p>
          <a:p>
            <a:pPr marL="306000" marR="0" lvl="0" indent="-306000" algn="l" defTabSz="457200" rtl="0" eaLnBrk="1" fontAlgn="auto" latinLnBrk="0" hangingPunct="1">
              <a:lnSpc>
                <a:spcPct val="80000"/>
              </a:lnSpc>
              <a:spcBef>
                <a:spcPct val="20000"/>
              </a:spcBef>
              <a:spcAft>
                <a:spcPts val="600"/>
              </a:spcAft>
              <a:buClr>
                <a:srgbClr val="ED8428"/>
              </a:buClr>
              <a:buSzTx/>
              <a:buFontTx/>
              <a:buNone/>
              <a:tabLst/>
              <a:defRPr/>
            </a:pPr>
            <a:r>
              <a:rPr kumimoji="0" lang="en-US" altLang="en-US" sz="4800" b="0" i="0" u="none" strike="noStrike" kern="1200" cap="none" spc="0" normalizeH="0" baseline="0" noProof="0" dirty="0">
                <a:ln>
                  <a:noFill/>
                </a:ln>
                <a:solidFill>
                  <a:srgbClr val="3D3D3D"/>
                </a:solidFill>
                <a:effectLst/>
                <a:uLnTx/>
                <a:uFillTx/>
                <a:latin typeface="Courier New" panose="02070309020205020404" pitchFamily="49" charset="0"/>
                <a:ea typeface="+mn-ea"/>
                <a:cs typeface="+mn-cs"/>
              </a:rPr>
              <a:t>       &lt;td&gt; 0 &lt;/td&gt;</a:t>
            </a:r>
          </a:p>
          <a:p>
            <a:pPr marL="306000" marR="0" lvl="0" indent="-306000" algn="l" defTabSz="457200" rtl="0" eaLnBrk="1" fontAlgn="auto" latinLnBrk="0" hangingPunct="1">
              <a:lnSpc>
                <a:spcPct val="80000"/>
              </a:lnSpc>
              <a:spcBef>
                <a:spcPct val="20000"/>
              </a:spcBef>
              <a:spcAft>
                <a:spcPts val="600"/>
              </a:spcAft>
              <a:buClr>
                <a:srgbClr val="ED8428"/>
              </a:buClr>
              <a:buSzTx/>
              <a:buFontTx/>
              <a:buNone/>
              <a:tabLst/>
              <a:defRPr/>
            </a:pPr>
            <a:r>
              <a:rPr kumimoji="0" lang="en-US" altLang="en-US" sz="4800" b="0" i="0" u="none" strike="noStrike" kern="1200" cap="none" spc="0" normalizeH="0" baseline="0" noProof="0" dirty="0">
                <a:ln>
                  <a:noFill/>
                </a:ln>
                <a:solidFill>
                  <a:srgbClr val="3D3D3D"/>
                </a:solidFill>
                <a:effectLst/>
                <a:uLnTx/>
                <a:uFillTx/>
                <a:latin typeface="Courier New" panose="02070309020205020404" pitchFamily="49" charset="0"/>
                <a:ea typeface="+mn-ea"/>
                <a:cs typeface="+mn-cs"/>
              </a:rPr>
              <a:t>     &lt;/</a:t>
            </a:r>
            <a:r>
              <a:rPr kumimoji="0" lang="en-US" altLang="en-US" sz="4800" b="0" i="0" u="none" strike="noStrike" kern="1200" cap="none" spc="0" normalizeH="0" baseline="0" noProof="0" dirty="0" err="1">
                <a:ln>
                  <a:noFill/>
                </a:ln>
                <a:solidFill>
                  <a:srgbClr val="3D3D3D"/>
                </a:solidFill>
                <a:effectLst/>
                <a:uLnTx/>
                <a:uFillTx/>
                <a:latin typeface="Courier New" panose="02070309020205020404" pitchFamily="49" charset="0"/>
                <a:ea typeface="+mn-ea"/>
                <a:cs typeface="+mn-cs"/>
              </a:rPr>
              <a:t>tr</a:t>
            </a:r>
            <a:r>
              <a:rPr kumimoji="0" lang="en-US" altLang="en-US" sz="4800" b="0" i="0" u="none" strike="noStrike" kern="1200" cap="none" spc="0" normalizeH="0" baseline="0" noProof="0" dirty="0">
                <a:ln>
                  <a:noFill/>
                </a:ln>
                <a:solidFill>
                  <a:srgbClr val="3D3D3D"/>
                </a:solidFill>
                <a:effectLst/>
                <a:uLnTx/>
                <a:uFillTx/>
                <a:latin typeface="Courier New" panose="02070309020205020404" pitchFamily="49" charset="0"/>
                <a:ea typeface="+mn-ea"/>
                <a:cs typeface="+mn-cs"/>
              </a:rPr>
              <a:t>&gt;</a:t>
            </a:r>
          </a:p>
          <a:p>
            <a:pPr marL="306000" marR="0" lvl="0" indent="-306000" algn="l" defTabSz="457200" rtl="0" eaLnBrk="1" fontAlgn="auto" latinLnBrk="0" hangingPunct="1">
              <a:lnSpc>
                <a:spcPct val="80000"/>
              </a:lnSpc>
              <a:spcBef>
                <a:spcPct val="20000"/>
              </a:spcBef>
              <a:spcAft>
                <a:spcPts val="600"/>
              </a:spcAft>
              <a:buClr>
                <a:srgbClr val="ED8428"/>
              </a:buClr>
              <a:buSzTx/>
              <a:buFontTx/>
              <a:buNone/>
              <a:tabLst/>
              <a:defRPr/>
            </a:pPr>
            <a:r>
              <a:rPr kumimoji="0" lang="en-US" altLang="en-US" sz="4800" b="0" i="0" u="none" strike="noStrike" kern="1200" cap="none" spc="0" normalizeH="0" baseline="0" noProof="0" dirty="0">
                <a:ln>
                  <a:noFill/>
                </a:ln>
                <a:solidFill>
                  <a:srgbClr val="3D3D3D"/>
                </a:solidFill>
                <a:effectLst/>
                <a:uLnTx/>
                <a:uFillTx/>
                <a:latin typeface="Courier New" panose="02070309020205020404" pitchFamily="49" charset="0"/>
                <a:ea typeface="+mn-ea"/>
                <a:cs typeface="+mn-cs"/>
              </a:rPr>
              <a:t>   &lt;/table&gt;</a:t>
            </a:r>
            <a:endParaRPr kumimoji="0" lang="en-US" altLang="en-US" sz="2000" b="0" i="0" u="none" strike="noStrike" kern="1200" cap="none" spc="0" normalizeH="0" baseline="0" noProof="0" dirty="0">
              <a:ln>
                <a:noFill/>
              </a:ln>
              <a:solidFill>
                <a:srgbClr val="3D3D3D"/>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15935953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spcBef>
                <a:spcPct val="20000"/>
              </a:spcBef>
            </a:pPr>
            <a:r>
              <a:rPr lang="en-US" altLang="en-US" dirty="0"/>
              <a:t> Tables (continued)</a:t>
            </a:r>
          </a:p>
        </p:txBody>
      </p:sp>
      <p:sp>
        <p:nvSpPr>
          <p:cNvPr id="125955" name="Rectangle 3"/>
          <p:cNvSpPr>
            <a:spLocks noGrp="1" noChangeArrowheads="1"/>
          </p:cNvSpPr>
          <p:nvPr>
            <p:ph type="body" idx="1"/>
          </p:nvPr>
        </p:nvSpPr>
        <p:spPr>
          <a:xfrm>
            <a:off x="1828800" y="2409825"/>
            <a:ext cx="8610600" cy="2927350"/>
          </a:xfrm>
        </p:spPr>
        <p:txBody>
          <a:bodyPr>
            <a:normAutofit fontScale="92500" lnSpcReduction="20000"/>
          </a:bodyPr>
          <a:lstStyle/>
          <a:p>
            <a:pPr>
              <a:lnSpc>
                <a:spcPct val="70000"/>
              </a:lnSpc>
              <a:spcBef>
                <a:spcPct val="20000"/>
              </a:spcBef>
              <a:buSzTx/>
            </a:pPr>
            <a:r>
              <a:rPr lang="en-US" altLang="en-US" b="0" dirty="0">
                <a:latin typeface="Arial" panose="020B0604020202020204" pitchFamily="34" charset="0"/>
              </a:rPr>
              <a:t>A table can have two levels of column labels</a:t>
            </a:r>
          </a:p>
          <a:p>
            <a:pPr lvl="1">
              <a:lnSpc>
                <a:spcPct val="70000"/>
              </a:lnSpc>
              <a:spcBef>
                <a:spcPct val="20000"/>
              </a:spcBef>
              <a:buSzTx/>
            </a:pPr>
            <a:r>
              <a:rPr lang="en-US" altLang="en-US" b="0" dirty="0">
                <a:latin typeface="Arial" panose="020B0604020202020204" pitchFamily="34" charset="0"/>
              </a:rPr>
              <a:t>If so, the </a:t>
            </a:r>
            <a:r>
              <a:rPr lang="en-US" altLang="en-US" dirty="0" err="1">
                <a:latin typeface="Courier New" panose="02070309020205020404" pitchFamily="49" charset="0"/>
              </a:rPr>
              <a:t>colspan</a:t>
            </a:r>
            <a:r>
              <a:rPr lang="en-US" altLang="en-US" b="0" dirty="0">
                <a:latin typeface="Arial" panose="020B0604020202020204" pitchFamily="34" charset="0"/>
              </a:rPr>
              <a:t> attribute must be set in the </a:t>
            </a:r>
            <a:r>
              <a:rPr lang="en-US" altLang="en-US" dirty="0">
                <a:latin typeface="Courier New" panose="02070309020205020404" pitchFamily="49" charset="0"/>
              </a:rPr>
              <a:t>&lt;</a:t>
            </a:r>
            <a:r>
              <a:rPr lang="en-US" altLang="en-US" dirty="0" err="1">
                <a:latin typeface="Courier New" panose="02070309020205020404" pitchFamily="49" charset="0"/>
              </a:rPr>
              <a:t>th</a:t>
            </a:r>
            <a:r>
              <a:rPr lang="en-US" altLang="en-US" dirty="0">
                <a:latin typeface="Courier New" panose="02070309020205020404" pitchFamily="49" charset="0"/>
              </a:rPr>
              <a:t>&gt;</a:t>
            </a:r>
            <a:r>
              <a:rPr lang="en-US" altLang="en-US" b="0" dirty="0">
                <a:latin typeface="Arial" panose="020B0604020202020204" pitchFamily="34" charset="0"/>
              </a:rPr>
              <a:t> tag to specify that the label must span some number of columns</a:t>
            </a:r>
          </a:p>
          <a:p>
            <a:pPr>
              <a:lnSpc>
                <a:spcPct val="70000"/>
              </a:lnSpc>
              <a:spcBef>
                <a:spcPct val="20000"/>
              </a:spcBef>
              <a:buSzTx/>
              <a:buFontTx/>
              <a:buNone/>
            </a:pPr>
            <a:r>
              <a:rPr lang="en-US" altLang="en-US" dirty="0">
                <a:latin typeface="Courier New" panose="02070309020205020404" pitchFamily="49" charset="0"/>
              </a:rPr>
              <a:t>&lt;</a:t>
            </a:r>
            <a:r>
              <a:rPr lang="en-US" altLang="en-US" dirty="0" err="1">
                <a:latin typeface="Courier New" panose="02070309020205020404" pitchFamily="49" charset="0"/>
              </a:rPr>
              <a:t>tr</a:t>
            </a:r>
            <a:r>
              <a:rPr lang="en-US" altLang="en-US" dirty="0">
                <a:latin typeface="Courier New" panose="02070309020205020404" pitchFamily="49" charset="0"/>
              </a:rPr>
              <a:t>&gt;</a:t>
            </a:r>
          </a:p>
          <a:p>
            <a:pPr>
              <a:lnSpc>
                <a:spcPct val="70000"/>
              </a:lnSpc>
              <a:spcBef>
                <a:spcPct val="20000"/>
              </a:spcBef>
              <a:buSzTx/>
              <a:buFontTx/>
              <a:buNone/>
            </a:pPr>
            <a:r>
              <a:rPr lang="en-US" altLang="en-US" dirty="0">
                <a:latin typeface="Courier New" panose="02070309020205020404" pitchFamily="49" charset="0"/>
              </a:rPr>
              <a:t>  &lt;</a:t>
            </a:r>
            <a:r>
              <a:rPr lang="en-US" altLang="en-US" dirty="0" err="1">
                <a:latin typeface="Courier New" panose="02070309020205020404" pitchFamily="49" charset="0"/>
              </a:rPr>
              <a:t>th</a:t>
            </a:r>
            <a:r>
              <a:rPr lang="en-US" altLang="en-US" dirty="0">
                <a:latin typeface="Courier New" panose="02070309020205020404" pitchFamily="49" charset="0"/>
              </a:rPr>
              <a:t> </a:t>
            </a:r>
            <a:r>
              <a:rPr lang="en-US" altLang="en-US" dirty="0" err="1">
                <a:latin typeface="Courier New" panose="02070309020205020404" pitchFamily="49" charset="0"/>
              </a:rPr>
              <a:t>colspan</a:t>
            </a:r>
            <a:r>
              <a:rPr lang="en-US" altLang="en-US" dirty="0">
                <a:latin typeface="Courier New" panose="02070309020205020404" pitchFamily="49" charset="0"/>
              </a:rPr>
              <a:t> = "3"&gt; Fruit Juice Drinks &lt;/</a:t>
            </a:r>
            <a:r>
              <a:rPr lang="en-US" altLang="en-US" dirty="0" err="1">
                <a:latin typeface="Courier New" panose="02070309020205020404" pitchFamily="49" charset="0"/>
              </a:rPr>
              <a:t>th</a:t>
            </a:r>
            <a:r>
              <a:rPr lang="en-US" altLang="en-US" dirty="0">
                <a:latin typeface="Courier New" panose="02070309020205020404" pitchFamily="49" charset="0"/>
              </a:rPr>
              <a:t>&gt;</a:t>
            </a:r>
          </a:p>
          <a:p>
            <a:pPr>
              <a:lnSpc>
                <a:spcPct val="70000"/>
              </a:lnSpc>
              <a:spcBef>
                <a:spcPct val="20000"/>
              </a:spcBef>
              <a:buSzTx/>
              <a:buFontTx/>
              <a:buNone/>
            </a:pPr>
            <a:r>
              <a:rPr lang="en-US" altLang="en-US" dirty="0">
                <a:latin typeface="Courier New" panose="02070309020205020404" pitchFamily="49" charset="0"/>
              </a:rPr>
              <a:t>&lt;/</a:t>
            </a:r>
            <a:r>
              <a:rPr lang="en-US" altLang="en-US" dirty="0" err="1">
                <a:latin typeface="Courier New" panose="02070309020205020404" pitchFamily="49" charset="0"/>
              </a:rPr>
              <a:t>tr</a:t>
            </a:r>
            <a:r>
              <a:rPr lang="en-US" altLang="en-US" dirty="0">
                <a:latin typeface="Courier New" panose="02070309020205020404" pitchFamily="49" charset="0"/>
              </a:rPr>
              <a:t>&gt;</a:t>
            </a:r>
          </a:p>
          <a:p>
            <a:pPr>
              <a:lnSpc>
                <a:spcPct val="70000"/>
              </a:lnSpc>
              <a:spcBef>
                <a:spcPct val="20000"/>
              </a:spcBef>
              <a:buSzTx/>
              <a:buFontTx/>
              <a:buNone/>
            </a:pPr>
            <a:r>
              <a:rPr lang="en-US" altLang="en-US" dirty="0">
                <a:latin typeface="Courier New" panose="02070309020205020404" pitchFamily="49" charset="0"/>
              </a:rPr>
              <a:t>&lt;</a:t>
            </a:r>
            <a:r>
              <a:rPr lang="en-US" altLang="en-US" dirty="0" err="1">
                <a:latin typeface="Courier New" panose="02070309020205020404" pitchFamily="49" charset="0"/>
              </a:rPr>
              <a:t>tr</a:t>
            </a:r>
            <a:r>
              <a:rPr lang="en-US" altLang="en-US" dirty="0">
                <a:latin typeface="Courier New" panose="02070309020205020404" pitchFamily="49" charset="0"/>
              </a:rPr>
              <a:t>&gt;</a:t>
            </a:r>
          </a:p>
          <a:p>
            <a:pPr>
              <a:lnSpc>
                <a:spcPct val="70000"/>
              </a:lnSpc>
              <a:spcBef>
                <a:spcPct val="20000"/>
              </a:spcBef>
              <a:buSzTx/>
              <a:buFontTx/>
              <a:buNone/>
            </a:pPr>
            <a:r>
              <a:rPr lang="en-US" altLang="en-US" dirty="0">
                <a:latin typeface="Courier New" panose="02070309020205020404" pitchFamily="49" charset="0"/>
              </a:rPr>
              <a:t>  &lt;</a:t>
            </a:r>
            <a:r>
              <a:rPr lang="en-US" altLang="en-US" dirty="0" err="1">
                <a:latin typeface="Courier New" panose="02070309020205020404" pitchFamily="49" charset="0"/>
              </a:rPr>
              <a:t>th</a:t>
            </a:r>
            <a:r>
              <a:rPr lang="en-US" altLang="en-US" dirty="0">
                <a:latin typeface="Courier New" panose="02070309020205020404" pitchFamily="49" charset="0"/>
              </a:rPr>
              <a:t>&gt; Orange &lt;/</a:t>
            </a:r>
            <a:r>
              <a:rPr lang="en-US" altLang="en-US" dirty="0" err="1">
                <a:latin typeface="Courier New" panose="02070309020205020404" pitchFamily="49" charset="0"/>
              </a:rPr>
              <a:t>th</a:t>
            </a:r>
            <a:r>
              <a:rPr lang="en-US" altLang="en-US" dirty="0">
                <a:latin typeface="Courier New" panose="02070309020205020404" pitchFamily="49" charset="0"/>
              </a:rPr>
              <a:t>&gt;</a:t>
            </a:r>
          </a:p>
          <a:p>
            <a:pPr>
              <a:lnSpc>
                <a:spcPct val="70000"/>
              </a:lnSpc>
              <a:spcBef>
                <a:spcPct val="20000"/>
              </a:spcBef>
              <a:buSzTx/>
              <a:buFontTx/>
              <a:buNone/>
            </a:pPr>
            <a:r>
              <a:rPr lang="en-US" altLang="en-US" dirty="0">
                <a:latin typeface="Courier New" panose="02070309020205020404" pitchFamily="49" charset="0"/>
              </a:rPr>
              <a:t>  &lt;</a:t>
            </a:r>
            <a:r>
              <a:rPr lang="en-US" altLang="en-US" dirty="0" err="1">
                <a:latin typeface="Courier New" panose="02070309020205020404" pitchFamily="49" charset="0"/>
              </a:rPr>
              <a:t>th</a:t>
            </a:r>
            <a:r>
              <a:rPr lang="en-US" altLang="en-US" dirty="0">
                <a:latin typeface="Courier New" panose="02070309020205020404" pitchFamily="49" charset="0"/>
              </a:rPr>
              <a:t>&gt; Apple &lt;/</a:t>
            </a:r>
            <a:r>
              <a:rPr lang="en-US" altLang="en-US" dirty="0" err="1">
                <a:latin typeface="Courier New" panose="02070309020205020404" pitchFamily="49" charset="0"/>
              </a:rPr>
              <a:t>th</a:t>
            </a:r>
            <a:r>
              <a:rPr lang="en-US" altLang="en-US" dirty="0">
                <a:latin typeface="Courier New" panose="02070309020205020404" pitchFamily="49" charset="0"/>
              </a:rPr>
              <a:t>&gt;</a:t>
            </a:r>
          </a:p>
          <a:p>
            <a:pPr>
              <a:lnSpc>
                <a:spcPct val="70000"/>
              </a:lnSpc>
              <a:spcBef>
                <a:spcPct val="20000"/>
              </a:spcBef>
              <a:buSzTx/>
              <a:buFontTx/>
              <a:buNone/>
            </a:pPr>
            <a:r>
              <a:rPr lang="en-US" altLang="en-US" dirty="0">
                <a:latin typeface="Courier New" panose="02070309020205020404" pitchFamily="49" charset="0"/>
              </a:rPr>
              <a:t>  &lt;</a:t>
            </a:r>
            <a:r>
              <a:rPr lang="en-US" altLang="en-US" dirty="0" err="1">
                <a:latin typeface="Courier New" panose="02070309020205020404" pitchFamily="49" charset="0"/>
              </a:rPr>
              <a:t>th</a:t>
            </a:r>
            <a:r>
              <a:rPr lang="en-US" altLang="en-US" dirty="0">
                <a:latin typeface="Courier New" panose="02070309020205020404" pitchFamily="49" charset="0"/>
              </a:rPr>
              <a:t>&gt; Screwdriver &lt;/</a:t>
            </a:r>
            <a:r>
              <a:rPr lang="en-US" altLang="en-US" dirty="0" err="1">
                <a:latin typeface="Courier New" panose="02070309020205020404" pitchFamily="49" charset="0"/>
              </a:rPr>
              <a:t>th</a:t>
            </a:r>
            <a:r>
              <a:rPr lang="en-US" altLang="en-US" dirty="0">
                <a:latin typeface="Courier New" panose="02070309020205020404" pitchFamily="49" charset="0"/>
              </a:rPr>
              <a:t>&gt;</a:t>
            </a:r>
          </a:p>
          <a:p>
            <a:pPr>
              <a:lnSpc>
                <a:spcPct val="70000"/>
              </a:lnSpc>
              <a:spcBef>
                <a:spcPct val="20000"/>
              </a:spcBef>
              <a:buSzTx/>
              <a:buFontTx/>
              <a:buNone/>
            </a:pPr>
            <a:r>
              <a:rPr lang="en-US" altLang="en-US" dirty="0">
                <a:latin typeface="Courier New" panose="02070309020205020404" pitchFamily="49" charset="0"/>
              </a:rPr>
              <a:t>&lt;/</a:t>
            </a:r>
            <a:r>
              <a:rPr lang="en-US" altLang="en-US" dirty="0" err="1">
                <a:latin typeface="Courier New" panose="02070309020205020404" pitchFamily="49" charset="0"/>
              </a:rPr>
              <a:t>tr</a:t>
            </a:r>
            <a:r>
              <a:rPr lang="en-US" altLang="en-US" dirty="0">
                <a:latin typeface="Courier New" panose="02070309020205020404" pitchFamily="49" charset="0"/>
              </a:rPr>
              <a:t>&gt;</a:t>
            </a:r>
            <a:endParaRPr lang="en-US" altLang="en-US" dirty="0"/>
          </a:p>
        </p:txBody>
      </p:sp>
      <p:pic>
        <p:nvPicPr>
          <p:cNvPr id="125957" name="Picture 5" descr="ch2_12"/>
          <p:cNvPicPr>
            <a:picLocks noChangeAspect="1" noChangeArrowheads="1"/>
          </p:cNvPicPr>
          <p:nvPr/>
        </p:nvPicPr>
        <p:blipFill>
          <a:blip r:embed="rId2">
            <a:extLst>
              <a:ext uri="{28A0092B-C50C-407E-A947-70E740481C1C}">
                <a14:useLocalDpi xmlns:a14="http://schemas.microsoft.com/office/drawing/2010/main" val="0"/>
              </a:ext>
            </a:extLst>
          </a:blip>
          <a:srcRect t="54753"/>
          <a:stretch>
            <a:fillRect/>
          </a:stretch>
        </p:blipFill>
        <p:spPr bwMode="auto">
          <a:xfrm>
            <a:off x="3538331" y="5337175"/>
            <a:ext cx="6019800" cy="1166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5210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25957"/>
                                        </p:tgtEl>
                                        <p:attrNameLst>
                                          <p:attrName>style.visibility</p:attrName>
                                        </p:attrNameLst>
                                      </p:cBhvr>
                                      <p:to>
                                        <p:strVal val="visible"/>
                                      </p:to>
                                    </p:set>
                                    <p:anim calcmode="lin" valueType="num">
                                      <p:cBhvr additive="base">
                                        <p:cTn id="7" dur="500" fill="hold"/>
                                        <p:tgtEl>
                                          <p:spTgt spid="125957"/>
                                        </p:tgtEl>
                                        <p:attrNameLst>
                                          <p:attrName>ppt_x</p:attrName>
                                        </p:attrNameLst>
                                      </p:cBhvr>
                                      <p:tavLst>
                                        <p:tav tm="0">
                                          <p:val>
                                            <p:strVal val="#ppt_x"/>
                                          </p:val>
                                        </p:tav>
                                        <p:tav tm="100000">
                                          <p:val>
                                            <p:strVal val="#ppt_x"/>
                                          </p:val>
                                        </p:tav>
                                      </p:tavLst>
                                    </p:anim>
                                    <p:anim calcmode="lin" valueType="num">
                                      <p:cBhvr additive="base">
                                        <p:cTn id="8" dur="500" fill="hold"/>
                                        <p:tgtEl>
                                          <p:spTgt spid="1259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pPr>
              <a:spcBef>
                <a:spcPct val="20000"/>
              </a:spcBef>
            </a:pPr>
            <a:r>
              <a:rPr lang="en-US" altLang="en-US" dirty="0"/>
              <a:t>Tables (continued)</a:t>
            </a:r>
          </a:p>
        </p:txBody>
      </p:sp>
      <p:sp>
        <p:nvSpPr>
          <p:cNvPr id="126979" name="Rectangle 3"/>
          <p:cNvSpPr>
            <a:spLocks noGrp="1" noChangeArrowheads="1"/>
          </p:cNvSpPr>
          <p:nvPr>
            <p:ph type="body" idx="1"/>
          </p:nvPr>
        </p:nvSpPr>
        <p:spPr/>
        <p:txBody>
          <a:bodyPr>
            <a:normAutofit fontScale="70000" lnSpcReduction="20000"/>
          </a:bodyPr>
          <a:lstStyle/>
          <a:p>
            <a:pPr>
              <a:lnSpc>
                <a:spcPct val="80000"/>
              </a:lnSpc>
              <a:spcBef>
                <a:spcPct val="20000"/>
              </a:spcBef>
              <a:buSzTx/>
              <a:buFont typeface="Times" panose="02020603050405020304" pitchFamily="18" charset="0"/>
              <a:buChar char="•"/>
            </a:pPr>
            <a:r>
              <a:rPr lang="en-US" altLang="en-US" sz="2000">
                <a:latin typeface="Arial" panose="020B0604020202020204" pitchFamily="34" charset="0"/>
              </a:rPr>
              <a:t>If the rows have labels and there is a spanning column label, the upper left corner must be made larger, using </a:t>
            </a:r>
            <a:r>
              <a:rPr lang="en-US" altLang="en-US">
                <a:latin typeface="Courier New" panose="02070309020205020404" pitchFamily="49" charset="0"/>
              </a:rPr>
              <a:t>rowspan</a:t>
            </a:r>
            <a:endParaRPr lang="en-US" altLang="en-US" sz="2000">
              <a:latin typeface="Arial" panose="020B0604020202020204" pitchFamily="34" charset="0"/>
            </a:endParaRPr>
          </a:p>
          <a:p>
            <a:pPr>
              <a:lnSpc>
                <a:spcPct val="80000"/>
              </a:lnSpc>
              <a:spcBef>
                <a:spcPct val="20000"/>
              </a:spcBef>
              <a:buSzTx/>
              <a:buFontTx/>
              <a:buNone/>
            </a:pPr>
            <a:endParaRPr lang="en-US" altLang="en-US" sz="2000">
              <a:latin typeface="Arial" panose="020B0604020202020204" pitchFamily="34" charset="0"/>
            </a:endParaRPr>
          </a:p>
          <a:p>
            <a:pPr>
              <a:lnSpc>
                <a:spcPct val="80000"/>
              </a:lnSpc>
              <a:spcBef>
                <a:spcPct val="20000"/>
              </a:spcBef>
              <a:buSzTx/>
              <a:buFontTx/>
              <a:buNone/>
            </a:pPr>
            <a:r>
              <a:rPr lang="en-US" altLang="en-US">
                <a:latin typeface="Courier New" panose="02070309020205020404" pitchFamily="49" charset="0"/>
              </a:rPr>
              <a:t>&lt;table border = "border"&gt;</a:t>
            </a:r>
          </a:p>
          <a:p>
            <a:pPr>
              <a:lnSpc>
                <a:spcPct val="80000"/>
              </a:lnSpc>
              <a:spcBef>
                <a:spcPct val="20000"/>
              </a:spcBef>
              <a:buSzTx/>
              <a:buFontTx/>
              <a:buNone/>
            </a:pPr>
            <a:r>
              <a:rPr lang="en-US" altLang="en-US">
                <a:latin typeface="Courier New" panose="02070309020205020404" pitchFamily="49" charset="0"/>
              </a:rPr>
              <a:t>  &lt;tr&gt;</a:t>
            </a:r>
          </a:p>
          <a:p>
            <a:pPr>
              <a:lnSpc>
                <a:spcPct val="80000"/>
              </a:lnSpc>
              <a:spcBef>
                <a:spcPct val="20000"/>
              </a:spcBef>
              <a:buSzTx/>
              <a:buFontTx/>
              <a:buNone/>
            </a:pPr>
            <a:r>
              <a:rPr lang="en-US" altLang="en-US">
                <a:latin typeface="Courier New" panose="02070309020205020404" pitchFamily="49" charset="0"/>
              </a:rPr>
              <a:t>    &lt;td rowspan = "2"&gt; &lt;/td&gt;</a:t>
            </a:r>
          </a:p>
          <a:p>
            <a:pPr>
              <a:lnSpc>
                <a:spcPct val="80000"/>
              </a:lnSpc>
              <a:spcBef>
                <a:spcPct val="20000"/>
              </a:spcBef>
              <a:buSzTx/>
              <a:buFontTx/>
              <a:buNone/>
            </a:pPr>
            <a:r>
              <a:rPr lang="en-US" altLang="en-US">
                <a:latin typeface="Courier New" panose="02070309020205020404" pitchFamily="49" charset="0"/>
              </a:rPr>
              <a:t>    &lt;th colspan = "3"&gt; Fruit Juice Drinks</a:t>
            </a:r>
          </a:p>
          <a:p>
            <a:pPr>
              <a:lnSpc>
                <a:spcPct val="80000"/>
              </a:lnSpc>
              <a:spcBef>
                <a:spcPct val="20000"/>
              </a:spcBef>
              <a:buSzTx/>
              <a:buFontTx/>
              <a:buNone/>
            </a:pPr>
            <a:r>
              <a:rPr lang="en-US" altLang="en-US">
                <a:latin typeface="Courier New" panose="02070309020205020404" pitchFamily="49" charset="0"/>
              </a:rPr>
              <a:t>    &lt;/th&gt;</a:t>
            </a:r>
          </a:p>
          <a:p>
            <a:pPr>
              <a:lnSpc>
                <a:spcPct val="80000"/>
              </a:lnSpc>
              <a:spcBef>
                <a:spcPct val="20000"/>
              </a:spcBef>
              <a:buSzTx/>
              <a:buFontTx/>
              <a:buNone/>
            </a:pPr>
            <a:r>
              <a:rPr lang="en-US" altLang="en-US">
                <a:latin typeface="Courier New" panose="02070309020205020404" pitchFamily="49" charset="0"/>
              </a:rPr>
              <a:t>  &lt;/tr&gt;</a:t>
            </a:r>
          </a:p>
          <a:p>
            <a:pPr>
              <a:lnSpc>
                <a:spcPct val="80000"/>
              </a:lnSpc>
              <a:spcBef>
                <a:spcPct val="20000"/>
              </a:spcBef>
              <a:buSzTx/>
              <a:buFontTx/>
              <a:buNone/>
            </a:pPr>
            <a:r>
              <a:rPr lang="en-US" altLang="en-US">
                <a:latin typeface="Courier New" panose="02070309020205020404" pitchFamily="49" charset="0"/>
              </a:rPr>
              <a:t>  &lt;tr&gt;</a:t>
            </a:r>
          </a:p>
          <a:p>
            <a:pPr>
              <a:lnSpc>
                <a:spcPct val="80000"/>
              </a:lnSpc>
              <a:spcBef>
                <a:spcPct val="20000"/>
              </a:spcBef>
              <a:buSzTx/>
              <a:buFontTx/>
              <a:buNone/>
            </a:pPr>
            <a:r>
              <a:rPr lang="en-US" altLang="en-US">
                <a:latin typeface="Courier New" panose="02070309020205020404" pitchFamily="49" charset="0"/>
              </a:rPr>
              <a:t>    &lt;th&gt; Apple &lt;/th&gt;</a:t>
            </a:r>
          </a:p>
          <a:p>
            <a:pPr>
              <a:lnSpc>
                <a:spcPct val="80000"/>
              </a:lnSpc>
              <a:spcBef>
                <a:spcPct val="20000"/>
              </a:spcBef>
              <a:buSzTx/>
              <a:buFontTx/>
              <a:buNone/>
            </a:pPr>
            <a:r>
              <a:rPr lang="en-US" altLang="en-US">
                <a:latin typeface="Courier New" panose="02070309020205020404" pitchFamily="49" charset="0"/>
              </a:rPr>
              <a:t>    &lt;th&gt; Orange &lt;/th&gt;</a:t>
            </a:r>
          </a:p>
          <a:p>
            <a:pPr>
              <a:lnSpc>
                <a:spcPct val="80000"/>
              </a:lnSpc>
              <a:spcBef>
                <a:spcPct val="20000"/>
              </a:spcBef>
              <a:buSzTx/>
              <a:buFontTx/>
              <a:buNone/>
            </a:pPr>
            <a:r>
              <a:rPr lang="en-US" altLang="en-US">
                <a:latin typeface="Courier New" panose="02070309020205020404" pitchFamily="49" charset="0"/>
              </a:rPr>
              <a:t>    &lt;th&gt; Screwdriver &lt;/th&gt;</a:t>
            </a:r>
          </a:p>
          <a:p>
            <a:pPr>
              <a:lnSpc>
                <a:spcPct val="80000"/>
              </a:lnSpc>
              <a:spcBef>
                <a:spcPct val="20000"/>
              </a:spcBef>
              <a:buSzTx/>
              <a:buFontTx/>
              <a:buNone/>
            </a:pPr>
            <a:r>
              <a:rPr lang="en-US" altLang="en-US">
                <a:latin typeface="Courier New" panose="02070309020205020404" pitchFamily="49" charset="0"/>
              </a:rPr>
              <a:t>  &lt;/tr&gt;</a:t>
            </a:r>
          </a:p>
          <a:p>
            <a:pPr>
              <a:lnSpc>
                <a:spcPct val="80000"/>
              </a:lnSpc>
              <a:spcBef>
                <a:spcPct val="20000"/>
              </a:spcBef>
              <a:buSzTx/>
              <a:buFontTx/>
              <a:buNone/>
            </a:pPr>
            <a:r>
              <a:rPr lang="en-US" altLang="en-US" sz="2000">
                <a:latin typeface="Arial" panose="020B0604020202020204" pitchFamily="34" charset="0"/>
              </a:rPr>
              <a:t>        …</a:t>
            </a:r>
          </a:p>
          <a:p>
            <a:pPr>
              <a:lnSpc>
                <a:spcPct val="80000"/>
              </a:lnSpc>
              <a:spcBef>
                <a:spcPct val="20000"/>
              </a:spcBef>
              <a:buSzTx/>
              <a:buFontTx/>
              <a:buNone/>
            </a:pPr>
            <a:r>
              <a:rPr lang="en-US" altLang="en-US">
                <a:latin typeface="Courier New" panose="02070309020205020404" pitchFamily="49" charset="0"/>
              </a:rPr>
              <a:t>&lt;/table&gt;</a:t>
            </a:r>
            <a:endParaRPr lang="en-US" altLang="en-US" sz="2800"/>
          </a:p>
        </p:txBody>
      </p:sp>
    </p:spTree>
    <p:extLst>
      <p:ext uri="{BB962C8B-B14F-4D97-AF65-F5344CB8AC3E}">
        <p14:creationId xmlns:p14="http://schemas.microsoft.com/office/powerpoint/2010/main" val="30285442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pPr>
              <a:spcBef>
                <a:spcPct val="20000"/>
              </a:spcBef>
            </a:pPr>
            <a:r>
              <a:rPr lang="en-US" altLang="en-US" dirty="0"/>
              <a:t>Tables (continued)</a:t>
            </a:r>
          </a:p>
        </p:txBody>
      </p:sp>
      <p:sp>
        <p:nvSpPr>
          <p:cNvPr id="128003" name="Rectangle 3"/>
          <p:cNvSpPr>
            <a:spLocks noGrp="1" noChangeArrowheads="1"/>
          </p:cNvSpPr>
          <p:nvPr>
            <p:ph type="body" idx="1"/>
          </p:nvPr>
        </p:nvSpPr>
        <p:spPr/>
        <p:txBody>
          <a:bodyPr>
            <a:normAutofit fontScale="92500" lnSpcReduction="20000"/>
          </a:bodyPr>
          <a:lstStyle/>
          <a:p>
            <a:pPr>
              <a:lnSpc>
                <a:spcPct val="110000"/>
              </a:lnSpc>
              <a:spcBef>
                <a:spcPct val="20000"/>
              </a:spcBef>
              <a:buSzTx/>
            </a:pPr>
            <a:r>
              <a:rPr lang="en-US" altLang="en-US" sz="2000">
                <a:latin typeface="Arial" panose="020B0604020202020204" pitchFamily="34" charset="0"/>
              </a:rPr>
              <a:t>The </a:t>
            </a:r>
            <a:r>
              <a:rPr lang="en-US" altLang="en-US">
                <a:latin typeface="Courier New" panose="02070309020205020404" pitchFamily="49" charset="0"/>
              </a:rPr>
              <a:t>align</a:t>
            </a:r>
            <a:r>
              <a:rPr lang="en-US" altLang="en-US" sz="2000">
                <a:latin typeface="Arial" panose="020B0604020202020204" pitchFamily="34" charset="0"/>
              </a:rPr>
              <a:t> attribute controls the horizontal placement of the contents in a table cell</a:t>
            </a:r>
          </a:p>
          <a:p>
            <a:pPr lvl="1">
              <a:lnSpc>
                <a:spcPct val="110000"/>
              </a:lnSpc>
              <a:spcBef>
                <a:spcPct val="20000"/>
              </a:spcBef>
              <a:buSzTx/>
            </a:pPr>
            <a:r>
              <a:rPr lang="en-US" altLang="en-US">
                <a:latin typeface="Arial" panose="020B0604020202020204" pitchFamily="34" charset="0"/>
              </a:rPr>
              <a:t>Values are </a:t>
            </a:r>
            <a:r>
              <a:rPr lang="en-US" altLang="en-US" sz="1400">
                <a:latin typeface="Courier New" panose="02070309020205020404" pitchFamily="49" charset="0"/>
              </a:rPr>
              <a:t>left</a:t>
            </a:r>
            <a:r>
              <a:rPr lang="en-US" altLang="en-US">
                <a:latin typeface="Arial" panose="020B0604020202020204" pitchFamily="34" charset="0"/>
              </a:rPr>
              <a:t>, </a:t>
            </a:r>
            <a:r>
              <a:rPr lang="en-US" altLang="en-US" sz="1400">
                <a:latin typeface="Courier New" panose="02070309020205020404" pitchFamily="49" charset="0"/>
              </a:rPr>
              <a:t>right</a:t>
            </a:r>
            <a:r>
              <a:rPr lang="en-US" altLang="en-US">
                <a:latin typeface="Arial" panose="020B0604020202020204" pitchFamily="34" charset="0"/>
              </a:rPr>
              <a:t>, and </a:t>
            </a:r>
            <a:r>
              <a:rPr lang="en-US" altLang="en-US" sz="1400">
                <a:latin typeface="Courier New" panose="02070309020205020404" pitchFamily="49" charset="0"/>
              </a:rPr>
              <a:t>center</a:t>
            </a:r>
            <a:r>
              <a:rPr lang="en-US" altLang="en-US">
                <a:latin typeface="Arial" panose="020B0604020202020204" pitchFamily="34" charset="0"/>
              </a:rPr>
              <a:t> (default)</a:t>
            </a:r>
          </a:p>
          <a:p>
            <a:pPr lvl="1">
              <a:lnSpc>
                <a:spcPct val="110000"/>
              </a:lnSpc>
              <a:spcBef>
                <a:spcPct val="20000"/>
              </a:spcBef>
              <a:buSzTx/>
            </a:pPr>
            <a:r>
              <a:rPr lang="en-US" altLang="en-US" sz="1400">
                <a:latin typeface="Courier New" panose="02070309020205020404" pitchFamily="49" charset="0"/>
              </a:rPr>
              <a:t>align</a:t>
            </a:r>
            <a:r>
              <a:rPr lang="en-US" altLang="en-US">
                <a:latin typeface="Arial" panose="020B0604020202020204" pitchFamily="34" charset="0"/>
              </a:rPr>
              <a:t> is an attribute of </a:t>
            </a:r>
            <a:r>
              <a:rPr lang="en-US" altLang="en-US" sz="1400">
                <a:latin typeface="Courier New" panose="02070309020205020404" pitchFamily="49" charset="0"/>
              </a:rPr>
              <a:t>&lt;tr&gt;</a:t>
            </a:r>
            <a:r>
              <a:rPr lang="en-US" altLang="en-US">
                <a:latin typeface="Arial" panose="020B0604020202020204" pitchFamily="34" charset="0"/>
              </a:rPr>
              <a:t>, </a:t>
            </a:r>
            <a:r>
              <a:rPr lang="en-US" altLang="en-US" sz="1400">
                <a:latin typeface="Courier New" panose="02070309020205020404" pitchFamily="49" charset="0"/>
              </a:rPr>
              <a:t>&lt;th&gt;</a:t>
            </a:r>
            <a:r>
              <a:rPr lang="en-US" altLang="en-US">
                <a:latin typeface="Arial" panose="020B0604020202020204" pitchFamily="34" charset="0"/>
              </a:rPr>
              <a:t>, and </a:t>
            </a:r>
            <a:r>
              <a:rPr lang="en-US" altLang="en-US" sz="1400">
                <a:latin typeface="Courier New" panose="02070309020205020404" pitchFamily="49" charset="0"/>
              </a:rPr>
              <a:t>&lt;td&gt;</a:t>
            </a:r>
            <a:r>
              <a:rPr lang="en-US" altLang="en-US">
                <a:latin typeface="Arial" panose="020B0604020202020204" pitchFamily="34" charset="0"/>
              </a:rPr>
              <a:t> elements</a:t>
            </a:r>
          </a:p>
          <a:p>
            <a:pPr>
              <a:lnSpc>
                <a:spcPct val="110000"/>
              </a:lnSpc>
              <a:spcBef>
                <a:spcPct val="20000"/>
              </a:spcBef>
              <a:buSzTx/>
            </a:pPr>
            <a:r>
              <a:rPr lang="en-US" altLang="en-US" sz="2000">
                <a:latin typeface="Arial" panose="020B0604020202020204" pitchFamily="34" charset="0"/>
              </a:rPr>
              <a:t>The </a:t>
            </a:r>
            <a:r>
              <a:rPr lang="en-US" altLang="en-US">
                <a:latin typeface="Courier New" panose="02070309020205020404" pitchFamily="49" charset="0"/>
              </a:rPr>
              <a:t>valign</a:t>
            </a:r>
            <a:r>
              <a:rPr lang="en-US" altLang="en-US" sz="2000">
                <a:latin typeface="Arial" panose="020B0604020202020204" pitchFamily="34" charset="0"/>
              </a:rPr>
              <a:t> attribute controls the vertical placement of the contents of a table cell</a:t>
            </a:r>
          </a:p>
          <a:p>
            <a:pPr lvl="1">
              <a:lnSpc>
                <a:spcPct val="110000"/>
              </a:lnSpc>
              <a:spcBef>
                <a:spcPct val="20000"/>
              </a:spcBef>
              <a:buSzTx/>
            </a:pPr>
            <a:r>
              <a:rPr lang="en-US" altLang="en-US">
                <a:latin typeface="Arial" panose="020B0604020202020204" pitchFamily="34" charset="0"/>
              </a:rPr>
              <a:t>Values are </a:t>
            </a:r>
            <a:r>
              <a:rPr lang="en-US" altLang="en-US" sz="1400">
                <a:latin typeface="Courier New" panose="02070309020205020404" pitchFamily="49" charset="0"/>
              </a:rPr>
              <a:t>top</a:t>
            </a:r>
            <a:r>
              <a:rPr lang="en-US" altLang="en-US">
                <a:latin typeface="Arial" panose="020B0604020202020204" pitchFamily="34" charset="0"/>
              </a:rPr>
              <a:t>, </a:t>
            </a:r>
            <a:r>
              <a:rPr lang="en-US" altLang="en-US" sz="1400">
                <a:latin typeface="Courier New" panose="02070309020205020404" pitchFamily="49" charset="0"/>
              </a:rPr>
              <a:t>bottom</a:t>
            </a:r>
            <a:r>
              <a:rPr lang="en-US" altLang="en-US">
                <a:latin typeface="Arial" panose="020B0604020202020204" pitchFamily="34" charset="0"/>
              </a:rPr>
              <a:t>, and </a:t>
            </a:r>
            <a:r>
              <a:rPr lang="en-US" altLang="en-US" sz="1400">
                <a:latin typeface="Courier New" panose="02070309020205020404" pitchFamily="49" charset="0"/>
              </a:rPr>
              <a:t>center</a:t>
            </a:r>
            <a:r>
              <a:rPr lang="en-US" altLang="en-US">
                <a:latin typeface="Arial" panose="020B0604020202020204" pitchFamily="34" charset="0"/>
              </a:rPr>
              <a:t> (default)</a:t>
            </a:r>
          </a:p>
          <a:p>
            <a:pPr lvl="1">
              <a:lnSpc>
                <a:spcPct val="110000"/>
              </a:lnSpc>
              <a:spcBef>
                <a:spcPct val="20000"/>
              </a:spcBef>
              <a:buSzTx/>
            </a:pPr>
            <a:r>
              <a:rPr lang="en-US" altLang="en-US" sz="1400">
                <a:latin typeface="Courier New" panose="02070309020205020404" pitchFamily="49" charset="0"/>
              </a:rPr>
              <a:t>valign</a:t>
            </a:r>
            <a:r>
              <a:rPr lang="en-US" altLang="en-US">
                <a:latin typeface="Arial" panose="020B0604020202020204" pitchFamily="34" charset="0"/>
              </a:rPr>
              <a:t> is an attribute of </a:t>
            </a:r>
            <a:r>
              <a:rPr lang="en-US" altLang="en-US" sz="1400">
                <a:latin typeface="Courier New" panose="02070309020205020404" pitchFamily="49" charset="0"/>
              </a:rPr>
              <a:t>&lt;th&gt;</a:t>
            </a:r>
            <a:r>
              <a:rPr lang="en-US" altLang="en-US">
                <a:latin typeface="Arial" panose="020B0604020202020204" pitchFamily="34" charset="0"/>
              </a:rPr>
              <a:t> and </a:t>
            </a:r>
            <a:r>
              <a:rPr lang="en-US" altLang="en-US" sz="1400">
                <a:latin typeface="Courier New" panose="02070309020205020404" pitchFamily="49" charset="0"/>
              </a:rPr>
              <a:t>&lt;td&gt;</a:t>
            </a:r>
            <a:r>
              <a:rPr lang="en-US" altLang="en-US">
                <a:latin typeface="Arial" panose="020B0604020202020204" pitchFamily="34" charset="0"/>
              </a:rPr>
              <a:t> elements</a:t>
            </a:r>
          </a:p>
          <a:p>
            <a:pPr lvl="1">
              <a:lnSpc>
                <a:spcPct val="110000"/>
              </a:lnSpc>
              <a:spcBef>
                <a:spcPct val="20000"/>
              </a:spcBef>
              <a:buSzTx/>
              <a:buFontTx/>
              <a:buNone/>
            </a:pPr>
            <a:r>
              <a:rPr lang="en-US" altLang="en-US">
                <a:latin typeface="Arial" panose="020B0604020202020204" pitchFamily="34" charset="0"/>
                <a:sym typeface="Wingdings" panose="05000000000000000000" pitchFamily="2" charset="2"/>
              </a:rPr>
              <a:t> SHOW</a:t>
            </a:r>
            <a:r>
              <a:rPr lang="en-US" altLang="en-US" sz="1400">
                <a:latin typeface="Courier New" panose="02070309020205020404" pitchFamily="49" charset="0"/>
                <a:sym typeface="Wingdings" panose="05000000000000000000" pitchFamily="2" charset="2"/>
              </a:rPr>
              <a:t> cell_align.html </a:t>
            </a:r>
            <a:r>
              <a:rPr lang="en-US" altLang="en-US">
                <a:latin typeface="Arial" panose="020B0604020202020204" pitchFamily="34" charset="0"/>
                <a:sym typeface="Wingdings" panose="05000000000000000000" pitchFamily="2" charset="2"/>
              </a:rPr>
              <a:t>and display it</a:t>
            </a:r>
          </a:p>
          <a:p>
            <a:pPr>
              <a:lnSpc>
                <a:spcPct val="110000"/>
              </a:lnSpc>
              <a:spcBef>
                <a:spcPct val="20000"/>
              </a:spcBef>
              <a:buSzTx/>
              <a:buFont typeface="Times" panose="02020603050405020304" pitchFamily="18" charset="0"/>
              <a:buChar char="•"/>
            </a:pPr>
            <a:r>
              <a:rPr lang="en-US" altLang="en-US" sz="2000">
                <a:latin typeface="Arial" panose="020B0604020202020204" pitchFamily="34" charset="0"/>
              </a:rPr>
              <a:t>The </a:t>
            </a:r>
            <a:r>
              <a:rPr lang="en-US" altLang="en-US">
                <a:latin typeface="Courier New" panose="02070309020205020404" pitchFamily="49" charset="0"/>
              </a:rPr>
              <a:t>cellspacing</a:t>
            </a:r>
            <a:r>
              <a:rPr lang="en-US" altLang="en-US" sz="2000">
                <a:latin typeface="Arial" panose="020B0604020202020204" pitchFamily="34" charset="0"/>
              </a:rPr>
              <a:t> attribute of </a:t>
            </a:r>
            <a:r>
              <a:rPr lang="en-US" altLang="en-US">
                <a:latin typeface="Courier New" panose="02070309020205020404" pitchFamily="49" charset="0"/>
              </a:rPr>
              <a:t>&lt;table&gt;</a:t>
            </a:r>
            <a:r>
              <a:rPr lang="en-US" altLang="en-US" sz="2000">
                <a:latin typeface="Arial" panose="020B0604020202020204" pitchFamily="34" charset="0"/>
              </a:rPr>
              <a:t> is used to specify the distance between cells in a table</a:t>
            </a:r>
          </a:p>
          <a:p>
            <a:pPr>
              <a:lnSpc>
                <a:spcPct val="110000"/>
              </a:lnSpc>
              <a:spcBef>
                <a:spcPct val="20000"/>
              </a:spcBef>
              <a:buSzTx/>
            </a:pPr>
            <a:r>
              <a:rPr lang="en-US" altLang="en-US" sz="2000">
                <a:latin typeface="Arial" panose="020B0604020202020204" pitchFamily="34" charset="0"/>
              </a:rPr>
              <a:t>The </a:t>
            </a:r>
            <a:r>
              <a:rPr lang="en-US" altLang="en-US">
                <a:latin typeface="Courier New" panose="02070309020205020404" pitchFamily="49" charset="0"/>
              </a:rPr>
              <a:t>cellpadding</a:t>
            </a:r>
            <a:r>
              <a:rPr lang="en-US" altLang="en-US" sz="2000">
                <a:latin typeface="Arial" panose="020B0604020202020204" pitchFamily="34" charset="0"/>
              </a:rPr>
              <a:t> attribute of </a:t>
            </a:r>
            <a:r>
              <a:rPr lang="en-US" altLang="en-US">
                <a:latin typeface="Courier New" panose="02070309020205020404" pitchFamily="49" charset="0"/>
              </a:rPr>
              <a:t>&lt;table&gt;</a:t>
            </a:r>
            <a:r>
              <a:rPr lang="en-US" altLang="en-US" sz="2000">
                <a:latin typeface="Arial" panose="020B0604020202020204" pitchFamily="34" charset="0"/>
              </a:rPr>
              <a:t> is used to specify the spacing between the content of a cell and the inner walls of the cell</a:t>
            </a:r>
          </a:p>
        </p:txBody>
      </p:sp>
    </p:spTree>
    <p:extLst>
      <p:ext uri="{BB962C8B-B14F-4D97-AF65-F5344CB8AC3E}">
        <p14:creationId xmlns:p14="http://schemas.microsoft.com/office/powerpoint/2010/main" val="32326963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a:spcBef>
                <a:spcPct val="20000"/>
              </a:spcBef>
            </a:pPr>
            <a:r>
              <a:rPr lang="en-US" altLang="en-US" dirty="0"/>
              <a:t>Tables (continued)</a:t>
            </a:r>
          </a:p>
        </p:txBody>
      </p:sp>
      <p:sp>
        <p:nvSpPr>
          <p:cNvPr id="129027" name="Rectangle 3"/>
          <p:cNvSpPr>
            <a:spLocks noGrp="1" noChangeArrowheads="1"/>
          </p:cNvSpPr>
          <p:nvPr>
            <p:ph type="body" idx="1"/>
          </p:nvPr>
        </p:nvSpPr>
        <p:spPr/>
        <p:txBody>
          <a:bodyPr>
            <a:normAutofit fontScale="25000" lnSpcReduction="20000"/>
          </a:bodyPr>
          <a:lstStyle/>
          <a:p>
            <a:pPr>
              <a:lnSpc>
                <a:spcPct val="60000"/>
              </a:lnSpc>
              <a:spcBef>
                <a:spcPct val="20000"/>
              </a:spcBef>
              <a:buSzTx/>
              <a:buFontTx/>
              <a:buNone/>
            </a:pPr>
            <a:r>
              <a:rPr lang="en-US" altLang="en-US" sz="6400" dirty="0">
                <a:latin typeface="Courier New" panose="02070309020205020404" pitchFamily="49" charset="0"/>
              </a:rPr>
              <a:t>&lt;table </a:t>
            </a:r>
            <a:r>
              <a:rPr lang="en-US" altLang="en-US" sz="6400" dirty="0" err="1">
                <a:latin typeface="Courier New" panose="02070309020205020404" pitchFamily="49" charset="0"/>
              </a:rPr>
              <a:t>cellspacing</a:t>
            </a:r>
            <a:r>
              <a:rPr lang="en-US" altLang="en-US" sz="6400" dirty="0">
                <a:latin typeface="Courier New" panose="02070309020205020404" pitchFamily="49" charset="0"/>
              </a:rPr>
              <a:t> = "50"&gt;</a:t>
            </a:r>
          </a:p>
          <a:p>
            <a:pPr>
              <a:lnSpc>
                <a:spcPct val="60000"/>
              </a:lnSpc>
              <a:spcBef>
                <a:spcPct val="20000"/>
              </a:spcBef>
              <a:buSzTx/>
              <a:buFontTx/>
              <a:buNone/>
            </a:pPr>
            <a:r>
              <a:rPr lang="en-US" altLang="en-US" sz="6400" dirty="0">
                <a:latin typeface="Courier New" panose="02070309020205020404" pitchFamily="49" charset="0"/>
              </a:rPr>
              <a:t>     &lt;</a:t>
            </a:r>
            <a:r>
              <a:rPr lang="en-US" altLang="en-US" sz="6400" dirty="0" err="1">
                <a:latin typeface="Courier New" panose="02070309020205020404" pitchFamily="49" charset="0"/>
              </a:rPr>
              <a:t>tr</a:t>
            </a:r>
            <a:r>
              <a:rPr lang="en-US" altLang="en-US" sz="6400" dirty="0">
                <a:latin typeface="Courier New" panose="02070309020205020404" pitchFamily="49" charset="0"/>
              </a:rPr>
              <a:t>&gt;</a:t>
            </a:r>
          </a:p>
          <a:p>
            <a:pPr>
              <a:lnSpc>
                <a:spcPct val="60000"/>
              </a:lnSpc>
              <a:spcBef>
                <a:spcPct val="20000"/>
              </a:spcBef>
              <a:buSzTx/>
              <a:buFontTx/>
              <a:buNone/>
            </a:pPr>
            <a:r>
              <a:rPr lang="en-US" altLang="en-US" sz="6400" dirty="0">
                <a:latin typeface="Courier New" panose="02070309020205020404" pitchFamily="49" charset="0"/>
              </a:rPr>
              <a:t>        &lt;td&gt; Colorado is a state of …</a:t>
            </a:r>
          </a:p>
          <a:p>
            <a:pPr>
              <a:lnSpc>
                <a:spcPct val="60000"/>
              </a:lnSpc>
              <a:spcBef>
                <a:spcPct val="20000"/>
              </a:spcBef>
              <a:buSzTx/>
              <a:buFontTx/>
              <a:buNone/>
            </a:pPr>
            <a:r>
              <a:rPr lang="en-US" altLang="en-US" sz="6400" dirty="0">
                <a:latin typeface="Courier New" panose="02070309020205020404" pitchFamily="49" charset="0"/>
              </a:rPr>
              <a:t>        &lt;/td&gt;</a:t>
            </a:r>
          </a:p>
          <a:p>
            <a:pPr>
              <a:lnSpc>
                <a:spcPct val="60000"/>
              </a:lnSpc>
              <a:spcBef>
                <a:spcPct val="20000"/>
              </a:spcBef>
              <a:buSzTx/>
              <a:buFontTx/>
              <a:buNone/>
            </a:pPr>
            <a:r>
              <a:rPr lang="en-US" altLang="en-US" sz="6400" dirty="0">
                <a:latin typeface="Courier New" panose="02070309020205020404" pitchFamily="49" charset="0"/>
              </a:rPr>
              <a:t>        &lt;td&gt; South Dakota is somewhat…</a:t>
            </a:r>
          </a:p>
          <a:p>
            <a:pPr>
              <a:lnSpc>
                <a:spcPct val="60000"/>
              </a:lnSpc>
              <a:spcBef>
                <a:spcPct val="20000"/>
              </a:spcBef>
              <a:buSzTx/>
              <a:buFontTx/>
              <a:buNone/>
            </a:pPr>
            <a:r>
              <a:rPr lang="en-US" altLang="en-US" sz="6400" dirty="0">
                <a:latin typeface="Courier New" panose="02070309020205020404" pitchFamily="49" charset="0"/>
              </a:rPr>
              <a:t>        &lt;/td&gt;</a:t>
            </a:r>
          </a:p>
          <a:p>
            <a:pPr>
              <a:lnSpc>
                <a:spcPct val="60000"/>
              </a:lnSpc>
              <a:spcBef>
                <a:spcPct val="20000"/>
              </a:spcBef>
              <a:buSzTx/>
              <a:buFontTx/>
              <a:buNone/>
            </a:pPr>
            <a:r>
              <a:rPr lang="en-US" altLang="en-US" sz="6400" dirty="0">
                <a:latin typeface="Courier New" panose="02070309020205020404" pitchFamily="49" charset="0"/>
              </a:rPr>
              <a:t>     &lt;/</a:t>
            </a:r>
            <a:r>
              <a:rPr lang="en-US" altLang="en-US" sz="6400" dirty="0" err="1">
                <a:latin typeface="Courier New" panose="02070309020205020404" pitchFamily="49" charset="0"/>
              </a:rPr>
              <a:t>tr</a:t>
            </a:r>
            <a:r>
              <a:rPr lang="en-US" altLang="en-US" sz="6400" dirty="0">
                <a:latin typeface="Courier New" panose="02070309020205020404" pitchFamily="49" charset="0"/>
              </a:rPr>
              <a:t>&gt;</a:t>
            </a:r>
          </a:p>
          <a:p>
            <a:pPr>
              <a:lnSpc>
                <a:spcPct val="60000"/>
              </a:lnSpc>
              <a:spcBef>
                <a:spcPct val="20000"/>
              </a:spcBef>
              <a:buSzTx/>
              <a:buFontTx/>
              <a:buNone/>
            </a:pPr>
            <a:r>
              <a:rPr lang="en-US" altLang="en-US" sz="6400" dirty="0">
                <a:latin typeface="Courier New" panose="02070309020205020404" pitchFamily="49" charset="0"/>
              </a:rPr>
              <a:t>  &lt;/table&gt;</a:t>
            </a:r>
          </a:p>
          <a:p>
            <a:pPr>
              <a:lnSpc>
                <a:spcPct val="60000"/>
              </a:lnSpc>
              <a:spcBef>
                <a:spcPct val="20000"/>
              </a:spcBef>
              <a:buSzTx/>
              <a:buFontTx/>
              <a:buNone/>
            </a:pPr>
            <a:endParaRPr lang="en-US" altLang="en-US" sz="6400" dirty="0">
              <a:latin typeface="Courier New" panose="02070309020205020404" pitchFamily="49" charset="0"/>
            </a:endParaRPr>
          </a:p>
          <a:p>
            <a:pPr>
              <a:lnSpc>
                <a:spcPct val="60000"/>
              </a:lnSpc>
              <a:spcBef>
                <a:spcPct val="20000"/>
              </a:spcBef>
              <a:buSzTx/>
              <a:buFontTx/>
              <a:buNone/>
            </a:pPr>
            <a:endParaRPr lang="en-US" altLang="en-US" sz="1600" dirty="0">
              <a:latin typeface="Courier New" panose="02070309020205020404" pitchFamily="49" charset="0"/>
            </a:endParaRPr>
          </a:p>
          <a:p>
            <a:pPr>
              <a:lnSpc>
                <a:spcPct val="60000"/>
              </a:lnSpc>
              <a:spcBef>
                <a:spcPct val="20000"/>
              </a:spcBef>
              <a:buSzTx/>
              <a:buFontTx/>
              <a:buNone/>
            </a:pPr>
            <a:endParaRPr lang="en-US" altLang="en-US" sz="1600" dirty="0">
              <a:latin typeface="Courier New" panose="02070309020205020404" pitchFamily="49" charset="0"/>
            </a:endParaRPr>
          </a:p>
          <a:p>
            <a:pPr>
              <a:lnSpc>
                <a:spcPct val="60000"/>
              </a:lnSpc>
              <a:spcBef>
                <a:spcPct val="20000"/>
              </a:spcBef>
              <a:buSzTx/>
              <a:buFontTx/>
              <a:buNone/>
            </a:pPr>
            <a:endParaRPr lang="en-US" altLang="en-US" sz="1600" dirty="0">
              <a:latin typeface="Courier New" panose="02070309020205020404" pitchFamily="49" charset="0"/>
            </a:endParaRPr>
          </a:p>
          <a:p>
            <a:pPr>
              <a:lnSpc>
                <a:spcPct val="60000"/>
              </a:lnSpc>
              <a:spcBef>
                <a:spcPct val="20000"/>
              </a:spcBef>
              <a:buSzTx/>
              <a:buFontTx/>
              <a:buNone/>
            </a:pPr>
            <a:endParaRPr lang="en-US" altLang="en-US" sz="1600" dirty="0">
              <a:latin typeface="Courier New" panose="02070309020205020404" pitchFamily="49" charset="0"/>
            </a:endParaRPr>
          </a:p>
          <a:p>
            <a:pPr>
              <a:lnSpc>
                <a:spcPct val="60000"/>
              </a:lnSpc>
              <a:spcBef>
                <a:spcPct val="20000"/>
              </a:spcBef>
              <a:buSzTx/>
              <a:buFontTx/>
              <a:buNone/>
            </a:pPr>
            <a:endParaRPr lang="en-US" altLang="en-US" sz="1600" dirty="0">
              <a:latin typeface="Courier New" panose="02070309020205020404" pitchFamily="49" charset="0"/>
            </a:endParaRPr>
          </a:p>
          <a:p>
            <a:pPr>
              <a:lnSpc>
                <a:spcPct val="60000"/>
              </a:lnSpc>
              <a:spcBef>
                <a:spcPct val="20000"/>
              </a:spcBef>
              <a:buSzTx/>
              <a:buFontTx/>
              <a:buNone/>
            </a:pPr>
            <a:endParaRPr lang="en-US" altLang="en-US" sz="1600" dirty="0">
              <a:latin typeface="Courier New" panose="02070309020205020404" pitchFamily="49" charset="0"/>
            </a:endParaRPr>
          </a:p>
          <a:p>
            <a:pPr>
              <a:lnSpc>
                <a:spcPct val="60000"/>
              </a:lnSpc>
              <a:spcBef>
                <a:spcPct val="20000"/>
              </a:spcBef>
              <a:buSzTx/>
              <a:buFontTx/>
              <a:buNone/>
            </a:pPr>
            <a:endParaRPr lang="en-US" altLang="en-US" sz="1600" dirty="0">
              <a:latin typeface="Courier New" panose="02070309020205020404" pitchFamily="49" charset="0"/>
            </a:endParaRPr>
          </a:p>
          <a:p>
            <a:pPr>
              <a:lnSpc>
                <a:spcPct val="60000"/>
              </a:lnSpc>
              <a:spcBef>
                <a:spcPct val="20000"/>
              </a:spcBef>
              <a:buSzTx/>
              <a:buFontTx/>
              <a:buNone/>
            </a:pPr>
            <a:endParaRPr lang="en-US" altLang="en-US" sz="1600" dirty="0">
              <a:latin typeface="Courier New" panose="02070309020205020404" pitchFamily="49" charset="0"/>
            </a:endParaRPr>
          </a:p>
          <a:p>
            <a:pPr>
              <a:lnSpc>
                <a:spcPct val="60000"/>
              </a:lnSpc>
              <a:spcBef>
                <a:spcPct val="20000"/>
              </a:spcBef>
              <a:buSzTx/>
              <a:buFontTx/>
              <a:buNone/>
            </a:pPr>
            <a:endParaRPr lang="en-US" altLang="en-US" sz="1600" dirty="0">
              <a:latin typeface="Courier New" panose="02070309020205020404" pitchFamily="49" charset="0"/>
            </a:endParaRPr>
          </a:p>
          <a:p>
            <a:pPr>
              <a:lnSpc>
                <a:spcPct val="60000"/>
              </a:lnSpc>
              <a:spcBef>
                <a:spcPct val="20000"/>
              </a:spcBef>
              <a:buSzTx/>
              <a:buFontTx/>
              <a:buNone/>
            </a:pPr>
            <a:endParaRPr lang="en-US" altLang="en-US" sz="1600" dirty="0">
              <a:latin typeface="Courier New" panose="02070309020205020404" pitchFamily="49" charset="0"/>
            </a:endParaRPr>
          </a:p>
          <a:p>
            <a:pPr>
              <a:lnSpc>
                <a:spcPct val="60000"/>
              </a:lnSpc>
              <a:spcBef>
                <a:spcPct val="20000"/>
              </a:spcBef>
              <a:buSzTx/>
              <a:buFontTx/>
              <a:buNone/>
            </a:pPr>
            <a:endParaRPr lang="en-US" altLang="en-US" sz="1600" dirty="0">
              <a:latin typeface="Courier New" panose="02070309020205020404" pitchFamily="49" charset="0"/>
            </a:endParaRPr>
          </a:p>
          <a:p>
            <a:pPr>
              <a:lnSpc>
                <a:spcPct val="60000"/>
              </a:lnSpc>
              <a:spcBef>
                <a:spcPct val="20000"/>
              </a:spcBef>
              <a:buSzTx/>
              <a:buFontTx/>
              <a:buNone/>
            </a:pPr>
            <a:endParaRPr lang="en-US" altLang="en-US" sz="1600" dirty="0">
              <a:latin typeface="Courier New" panose="02070309020205020404" pitchFamily="49" charset="0"/>
            </a:endParaRPr>
          </a:p>
          <a:p>
            <a:pPr>
              <a:lnSpc>
                <a:spcPct val="60000"/>
              </a:lnSpc>
              <a:spcBef>
                <a:spcPct val="20000"/>
              </a:spcBef>
              <a:buSzTx/>
              <a:buFontTx/>
              <a:buNone/>
            </a:pPr>
            <a:endParaRPr lang="en-US" altLang="en-US" sz="1600" dirty="0">
              <a:latin typeface="Courier New" panose="02070309020205020404" pitchFamily="49" charset="0"/>
            </a:endParaRPr>
          </a:p>
          <a:p>
            <a:pPr>
              <a:lnSpc>
                <a:spcPct val="60000"/>
              </a:lnSpc>
              <a:spcBef>
                <a:spcPct val="20000"/>
              </a:spcBef>
              <a:buSzTx/>
              <a:buFontTx/>
              <a:buNone/>
            </a:pPr>
            <a:endParaRPr lang="en-US" altLang="en-US" sz="1600" dirty="0">
              <a:latin typeface="Courier New" panose="02070309020205020404" pitchFamily="49" charset="0"/>
            </a:endParaRPr>
          </a:p>
          <a:p>
            <a:pPr>
              <a:lnSpc>
                <a:spcPct val="60000"/>
              </a:lnSpc>
              <a:spcBef>
                <a:spcPct val="20000"/>
              </a:spcBef>
              <a:buSzTx/>
              <a:buFontTx/>
              <a:buChar char="-"/>
            </a:pPr>
            <a:r>
              <a:rPr lang="en-US" altLang="en-US" sz="2000" i="1" dirty="0">
                <a:latin typeface="Arial" panose="020B0604020202020204" pitchFamily="34" charset="0"/>
              </a:rPr>
              <a:t>Table Sections</a:t>
            </a:r>
          </a:p>
          <a:p>
            <a:pPr lvl="1">
              <a:lnSpc>
                <a:spcPct val="60000"/>
              </a:lnSpc>
              <a:spcBef>
                <a:spcPct val="20000"/>
              </a:spcBef>
              <a:buSzTx/>
              <a:buFontTx/>
              <a:buChar char="-"/>
            </a:pPr>
            <a:r>
              <a:rPr lang="en-US" altLang="en-US" dirty="0">
                <a:latin typeface="Arial" panose="020B0604020202020204" pitchFamily="34" charset="0"/>
              </a:rPr>
              <a:t>Header, body, and footer, which are the elements: </a:t>
            </a:r>
            <a:r>
              <a:rPr lang="en-US" altLang="en-US" sz="1400" dirty="0" err="1">
                <a:latin typeface="Courier New" panose="02070309020205020404" pitchFamily="49" charset="0"/>
              </a:rPr>
              <a:t>thead</a:t>
            </a:r>
            <a:r>
              <a:rPr lang="en-US" altLang="en-US" dirty="0">
                <a:latin typeface="Arial" panose="020B0604020202020204" pitchFamily="34" charset="0"/>
              </a:rPr>
              <a:t>, </a:t>
            </a:r>
            <a:r>
              <a:rPr lang="en-US" altLang="en-US" sz="1400" dirty="0" err="1">
                <a:latin typeface="Courier New" panose="02070309020205020404" pitchFamily="49" charset="0"/>
              </a:rPr>
              <a:t>tbody</a:t>
            </a:r>
            <a:r>
              <a:rPr lang="en-US" altLang="en-US" dirty="0">
                <a:latin typeface="Arial" panose="020B0604020202020204" pitchFamily="34" charset="0"/>
              </a:rPr>
              <a:t>, and </a:t>
            </a:r>
            <a:r>
              <a:rPr lang="en-US" altLang="en-US" sz="1400" dirty="0" err="1">
                <a:latin typeface="Courier New" panose="02070309020205020404" pitchFamily="49" charset="0"/>
              </a:rPr>
              <a:t>tfoot</a:t>
            </a:r>
            <a:endParaRPr lang="en-US" altLang="en-US" sz="1400" dirty="0">
              <a:latin typeface="Courier New" panose="02070309020205020404" pitchFamily="49" charset="0"/>
            </a:endParaRPr>
          </a:p>
          <a:p>
            <a:pPr lvl="1">
              <a:lnSpc>
                <a:spcPct val="60000"/>
              </a:lnSpc>
              <a:spcBef>
                <a:spcPct val="20000"/>
              </a:spcBef>
              <a:buSzTx/>
              <a:buFontTx/>
              <a:buChar char="-"/>
            </a:pPr>
            <a:r>
              <a:rPr lang="en-US" altLang="en-US" dirty="0">
                <a:latin typeface="Arial" panose="020B0604020202020204" pitchFamily="34" charset="0"/>
              </a:rPr>
              <a:t>If a document has multiple </a:t>
            </a:r>
            <a:r>
              <a:rPr lang="en-US" altLang="en-US" sz="1400" dirty="0" err="1">
                <a:latin typeface="Courier New" panose="02070309020205020404" pitchFamily="49" charset="0"/>
              </a:rPr>
              <a:t>tbody</a:t>
            </a:r>
            <a:r>
              <a:rPr lang="en-US" altLang="en-US" dirty="0">
                <a:latin typeface="Arial" panose="020B0604020202020204" pitchFamily="34" charset="0"/>
              </a:rPr>
              <a:t> elements, they are separated by thicker horizontal lines</a:t>
            </a:r>
          </a:p>
        </p:txBody>
      </p:sp>
      <p:graphicFrame>
        <p:nvGraphicFramePr>
          <p:cNvPr id="129028" name="Object 4"/>
          <p:cNvGraphicFramePr>
            <a:graphicFrameLocks noChangeAspect="1"/>
          </p:cNvGraphicFramePr>
          <p:nvPr/>
        </p:nvGraphicFramePr>
        <p:xfrm>
          <a:off x="6549887" y="2819401"/>
          <a:ext cx="4868863" cy="2709863"/>
        </p:xfrm>
        <a:graphic>
          <a:graphicData uri="http://schemas.openxmlformats.org/presentationml/2006/ole">
            <mc:AlternateContent xmlns:mc="http://schemas.openxmlformats.org/markup-compatibility/2006">
              <mc:Choice xmlns:v="urn:schemas-microsoft-com:vml" Requires="v">
                <p:oleObj spid="_x0000_s4101" name="Document" r:id="rId3" imgW="5477400" imgH="3535200" progId="Word.Document.8">
                  <p:embed/>
                </p:oleObj>
              </mc:Choice>
              <mc:Fallback>
                <p:oleObj name="Document" r:id="rId3" imgW="5477400" imgH="3535200" progId="Word.Document.8">
                  <p:embed/>
                  <p:pic>
                    <p:nvPicPr>
                      <p:cNvPr id="12902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9887" y="2819401"/>
                        <a:ext cx="4868863" cy="270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1642898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29028"/>
                                        </p:tgtEl>
                                        <p:attrNameLst>
                                          <p:attrName>style.visibility</p:attrName>
                                        </p:attrNameLst>
                                      </p:cBhvr>
                                      <p:to>
                                        <p:strVal val="visible"/>
                                      </p:to>
                                    </p:set>
                                    <p:anim calcmode="lin" valueType="num">
                                      <p:cBhvr additive="base">
                                        <p:cTn id="7" dur="500" fill="hold"/>
                                        <p:tgtEl>
                                          <p:spTgt spid="129028"/>
                                        </p:tgtEl>
                                        <p:attrNameLst>
                                          <p:attrName>ppt_x</p:attrName>
                                        </p:attrNameLst>
                                      </p:cBhvr>
                                      <p:tavLst>
                                        <p:tav tm="0">
                                          <p:val>
                                            <p:strVal val="#ppt_x"/>
                                          </p:val>
                                        </p:tav>
                                        <p:tav tm="100000">
                                          <p:val>
                                            <p:strVal val="#ppt_x"/>
                                          </p:val>
                                        </p:tav>
                                      </p:tavLst>
                                    </p:anim>
                                    <p:anim calcmode="lin" valueType="num">
                                      <p:cBhvr additive="base">
                                        <p:cTn id="8" dur="500" fill="hold"/>
                                        <p:tgtEl>
                                          <p:spTgt spid="129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pPr>
              <a:spcBef>
                <a:spcPct val="20000"/>
              </a:spcBef>
            </a:pPr>
            <a:r>
              <a:rPr lang="en-US" altLang="en-US" dirty="0"/>
              <a:t>Forms</a:t>
            </a:r>
          </a:p>
        </p:txBody>
      </p:sp>
      <p:sp>
        <p:nvSpPr>
          <p:cNvPr id="130051" name="Rectangle 3"/>
          <p:cNvSpPr>
            <a:spLocks noGrp="1" noChangeArrowheads="1"/>
          </p:cNvSpPr>
          <p:nvPr>
            <p:ph type="body" idx="1"/>
          </p:nvPr>
        </p:nvSpPr>
        <p:spPr/>
        <p:txBody>
          <a:bodyPr>
            <a:normAutofit fontScale="92500" lnSpcReduction="20000"/>
          </a:bodyPr>
          <a:lstStyle/>
          <a:p>
            <a:pPr>
              <a:lnSpc>
                <a:spcPct val="120000"/>
              </a:lnSpc>
              <a:spcBef>
                <a:spcPct val="20000"/>
              </a:spcBef>
              <a:buSzTx/>
            </a:pPr>
            <a:r>
              <a:rPr lang="en-US" altLang="en-US" sz="2000">
                <a:latin typeface="Arial" panose="020B0604020202020204" pitchFamily="34" charset="0"/>
              </a:rPr>
              <a:t>A form is the usual way information is gotten from a browser to a server</a:t>
            </a:r>
          </a:p>
          <a:p>
            <a:pPr>
              <a:lnSpc>
                <a:spcPct val="120000"/>
              </a:lnSpc>
              <a:spcBef>
                <a:spcPct val="20000"/>
              </a:spcBef>
              <a:buSzTx/>
            </a:pPr>
            <a:r>
              <a:rPr lang="en-US" altLang="en-US" sz="2000">
                <a:latin typeface="Arial" panose="020B0604020202020204" pitchFamily="34" charset="0"/>
              </a:rPr>
              <a:t>HTML has tags to create a collection of objects that implement this information gathering</a:t>
            </a:r>
          </a:p>
          <a:p>
            <a:pPr lvl="1">
              <a:lnSpc>
                <a:spcPct val="120000"/>
              </a:lnSpc>
              <a:spcBef>
                <a:spcPct val="20000"/>
              </a:spcBef>
              <a:buSzTx/>
            </a:pPr>
            <a:r>
              <a:rPr lang="en-US" altLang="en-US">
                <a:latin typeface="Arial" panose="020B0604020202020204" pitchFamily="34" charset="0"/>
              </a:rPr>
              <a:t>The objects are called </a:t>
            </a:r>
            <a:r>
              <a:rPr lang="en-US" altLang="en-US" i="1">
                <a:latin typeface="Arial" panose="020B0604020202020204" pitchFamily="34" charset="0"/>
              </a:rPr>
              <a:t>widgets</a:t>
            </a:r>
            <a:r>
              <a:rPr lang="en-US" altLang="en-US">
                <a:latin typeface="Arial" panose="020B0604020202020204" pitchFamily="34" charset="0"/>
              </a:rPr>
              <a:t> (e.g., radio buttons and checkboxes)</a:t>
            </a:r>
          </a:p>
          <a:p>
            <a:pPr>
              <a:lnSpc>
                <a:spcPct val="120000"/>
              </a:lnSpc>
              <a:spcBef>
                <a:spcPct val="20000"/>
              </a:spcBef>
              <a:buSzTx/>
            </a:pPr>
            <a:r>
              <a:rPr lang="en-US" altLang="en-US" sz="2000">
                <a:latin typeface="Arial" panose="020B0604020202020204" pitchFamily="34" charset="0"/>
              </a:rPr>
              <a:t>When the Submit button of a form is clicked, the form’s values are sent to the server</a:t>
            </a:r>
          </a:p>
          <a:p>
            <a:pPr>
              <a:lnSpc>
                <a:spcPct val="120000"/>
              </a:lnSpc>
              <a:spcBef>
                <a:spcPct val="20000"/>
              </a:spcBef>
              <a:buSzTx/>
            </a:pPr>
            <a:r>
              <a:rPr lang="en-US" altLang="en-US" sz="2000">
                <a:latin typeface="Arial" panose="020B0604020202020204" pitchFamily="34" charset="0"/>
              </a:rPr>
              <a:t>All of the widgets, or components of a form are defined in the content of a </a:t>
            </a:r>
            <a:r>
              <a:rPr lang="en-US" altLang="en-US">
                <a:latin typeface="Courier New" panose="02070309020205020404" pitchFamily="49" charset="0"/>
              </a:rPr>
              <a:t>&lt;form&gt;</a:t>
            </a:r>
            <a:r>
              <a:rPr lang="en-US" altLang="en-US" sz="2000">
                <a:latin typeface="Arial" panose="020B0604020202020204" pitchFamily="34" charset="0"/>
              </a:rPr>
              <a:t> tag</a:t>
            </a:r>
          </a:p>
          <a:p>
            <a:pPr lvl="1">
              <a:lnSpc>
                <a:spcPct val="120000"/>
              </a:lnSpc>
              <a:spcBef>
                <a:spcPct val="20000"/>
              </a:spcBef>
              <a:buSzTx/>
            </a:pPr>
            <a:r>
              <a:rPr lang="en-US" altLang="en-US">
                <a:latin typeface="Arial" panose="020B0604020202020204" pitchFamily="34" charset="0"/>
              </a:rPr>
              <a:t>The only required attribute of </a:t>
            </a:r>
            <a:r>
              <a:rPr lang="en-US" altLang="en-US" sz="1400">
                <a:latin typeface="Courier New" panose="02070309020205020404" pitchFamily="49" charset="0"/>
              </a:rPr>
              <a:t>&lt;form&gt;</a:t>
            </a:r>
            <a:r>
              <a:rPr lang="en-US" altLang="en-US">
                <a:latin typeface="Arial" panose="020B0604020202020204" pitchFamily="34" charset="0"/>
              </a:rPr>
              <a:t> is </a:t>
            </a:r>
            <a:r>
              <a:rPr lang="en-US" altLang="en-US" sz="1400">
                <a:latin typeface="Courier New" panose="02070309020205020404" pitchFamily="49" charset="0"/>
              </a:rPr>
              <a:t>action</a:t>
            </a:r>
            <a:r>
              <a:rPr lang="en-US" altLang="en-US">
                <a:latin typeface="Arial" panose="020B0604020202020204" pitchFamily="34" charset="0"/>
              </a:rPr>
              <a:t>, which specifies the URL of the application that is to be called when the Submit button is clicked</a:t>
            </a:r>
          </a:p>
          <a:p>
            <a:pPr lvl="1">
              <a:lnSpc>
                <a:spcPct val="120000"/>
              </a:lnSpc>
              <a:spcBef>
                <a:spcPct val="20000"/>
              </a:spcBef>
              <a:buSzTx/>
              <a:buFontTx/>
              <a:buNone/>
            </a:pPr>
            <a:r>
              <a:rPr lang="en-US" altLang="en-US" sz="1400">
                <a:latin typeface="Courier New" panose="02070309020205020404" pitchFamily="49" charset="0"/>
              </a:rPr>
              <a:t>action = </a:t>
            </a:r>
          </a:p>
          <a:p>
            <a:pPr lvl="1">
              <a:lnSpc>
                <a:spcPct val="120000"/>
              </a:lnSpc>
              <a:spcBef>
                <a:spcPct val="20000"/>
              </a:spcBef>
              <a:buSzTx/>
              <a:buFontTx/>
              <a:buNone/>
            </a:pPr>
            <a:r>
              <a:rPr lang="en-US" altLang="en-US" sz="1400">
                <a:latin typeface="Courier New" panose="02070309020205020404" pitchFamily="49" charset="0"/>
              </a:rPr>
              <a:t>  "http://www.cs.ucp.edu/cgi-bin/survey.pl"</a:t>
            </a:r>
          </a:p>
          <a:p>
            <a:pPr lvl="2">
              <a:lnSpc>
                <a:spcPct val="120000"/>
              </a:lnSpc>
              <a:spcBef>
                <a:spcPct val="20000"/>
              </a:spcBef>
              <a:buSzTx/>
            </a:pPr>
            <a:r>
              <a:rPr lang="en-US" altLang="en-US" sz="1600">
                <a:latin typeface="Arial" panose="020B0604020202020204" pitchFamily="34" charset="0"/>
              </a:rPr>
              <a:t>If the form has no action, the value of </a:t>
            </a:r>
            <a:r>
              <a:rPr lang="en-US" altLang="en-US">
                <a:latin typeface="Courier New" panose="02070309020205020404" pitchFamily="49" charset="0"/>
              </a:rPr>
              <a:t>action</a:t>
            </a:r>
            <a:r>
              <a:rPr lang="en-US" altLang="en-US" sz="1600">
                <a:latin typeface="Arial" panose="020B0604020202020204" pitchFamily="34" charset="0"/>
              </a:rPr>
              <a:t> is the empty string</a:t>
            </a:r>
            <a:endParaRPr lang="en-US" altLang="en-US" sz="2000"/>
          </a:p>
        </p:txBody>
      </p:sp>
    </p:spTree>
    <p:extLst>
      <p:ext uri="{BB962C8B-B14F-4D97-AF65-F5344CB8AC3E}">
        <p14:creationId xmlns:p14="http://schemas.microsoft.com/office/powerpoint/2010/main" val="29533684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pPr>
              <a:spcBef>
                <a:spcPct val="20000"/>
              </a:spcBef>
            </a:pPr>
            <a:r>
              <a:rPr lang="en-US" altLang="en-US" dirty="0"/>
              <a:t> Forms (continued)</a:t>
            </a:r>
          </a:p>
        </p:txBody>
      </p:sp>
      <p:sp>
        <p:nvSpPr>
          <p:cNvPr id="131075" name="Rectangle 3"/>
          <p:cNvSpPr>
            <a:spLocks noGrp="1" noChangeArrowheads="1"/>
          </p:cNvSpPr>
          <p:nvPr>
            <p:ph type="body" idx="1"/>
          </p:nvPr>
        </p:nvSpPr>
        <p:spPr/>
        <p:txBody>
          <a:bodyPr/>
          <a:lstStyle/>
          <a:p>
            <a:pPr marL="177800" indent="-177800">
              <a:buSzTx/>
            </a:pPr>
            <a:r>
              <a:rPr lang="en-US" altLang="en-US" b="0" dirty="0">
                <a:latin typeface="Arial" panose="020B0604020202020204" pitchFamily="34" charset="0"/>
              </a:rPr>
              <a:t>The </a:t>
            </a:r>
            <a:r>
              <a:rPr lang="en-US" altLang="en-US" sz="2000" dirty="0">
                <a:latin typeface="Courier New" panose="02070309020205020404" pitchFamily="49" charset="0"/>
              </a:rPr>
              <a:t>method</a:t>
            </a:r>
            <a:r>
              <a:rPr lang="en-US" altLang="en-US" b="0" dirty="0">
                <a:latin typeface="Arial" panose="020B0604020202020204" pitchFamily="34" charset="0"/>
              </a:rPr>
              <a:t> attribute of </a:t>
            </a:r>
            <a:r>
              <a:rPr lang="en-US" altLang="en-US" sz="2000" dirty="0">
                <a:latin typeface="Courier New" panose="02070309020205020404" pitchFamily="49" charset="0"/>
              </a:rPr>
              <a:t>&lt;form&gt;</a:t>
            </a:r>
            <a:r>
              <a:rPr lang="en-US" altLang="en-US" b="0" dirty="0">
                <a:latin typeface="Arial" panose="020B0604020202020204" pitchFamily="34" charset="0"/>
              </a:rPr>
              <a:t> specifies one of the two possible techniques of transferring the form data to the server, </a:t>
            </a:r>
            <a:r>
              <a:rPr lang="en-US" altLang="en-US" sz="2000" dirty="0">
                <a:latin typeface="Courier New" panose="02070309020205020404" pitchFamily="49" charset="0"/>
              </a:rPr>
              <a:t>get</a:t>
            </a:r>
            <a:r>
              <a:rPr lang="en-US" altLang="en-US" b="0" dirty="0">
                <a:latin typeface="Arial" panose="020B0604020202020204" pitchFamily="34" charset="0"/>
              </a:rPr>
              <a:t> and </a:t>
            </a:r>
            <a:r>
              <a:rPr lang="en-US" altLang="en-US" sz="2000" dirty="0">
                <a:latin typeface="Courier New" panose="02070309020205020404" pitchFamily="49" charset="0"/>
              </a:rPr>
              <a:t>post</a:t>
            </a:r>
            <a:endParaRPr lang="en-US" altLang="en-US" b="0" dirty="0">
              <a:latin typeface="Arial" panose="020B0604020202020204" pitchFamily="34" charset="0"/>
            </a:endParaRPr>
          </a:p>
          <a:p>
            <a:pPr marL="515938" lvl="1" indent="-180975">
              <a:buSzTx/>
            </a:pPr>
            <a:r>
              <a:rPr lang="en-US" altLang="en-US" dirty="0">
                <a:latin typeface="Courier New" panose="02070309020205020404" pitchFamily="49" charset="0"/>
              </a:rPr>
              <a:t>get</a:t>
            </a:r>
            <a:r>
              <a:rPr lang="en-US" altLang="en-US" b="0" dirty="0">
                <a:latin typeface="Arial" panose="020B0604020202020204" pitchFamily="34" charset="0"/>
              </a:rPr>
              <a:t> and </a:t>
            </a:r>
            <a:r>
              <a:rPr lang="en-US" altLang="en-US" dirty="0">
                <a:latin typeface="Courier New" panose="02070309020205020404" pitchFamily="49" charset="0"/>
              </a:rPr>
              <a:t>post</a:t>
            </a:r>
            <a:r>
              <a:rPr lang="en-US" altLang="en-US" b="0" dirty="0">
                <a:latin typeface="Arial" panose="020B0604020202020204" pitchFamily="34" charset="0"/>
              </a:rPr>
              <a:t> are discussed in Chapter 10</a:t>
            </a:r>
          </a:p>
          <a:p>
            <a:pPr marL="177800" indent="-177800">
              <a:buSzTx/>
            </a:pPr>
            <a:r>
              <a:rPr lang="en-US" altLang="en-US" b="0" i="1" dirty="0">
                <a:latin typeface="Arial" panose="020B0604020202020204" pitchFamily="34" charset="0"/>
              </a:rPr>
              <a:t>Widgets</a:t>
            </a:r>
            <a:endParaRPr lang="en-US" altLang="en-US" b="0" dirty="0">
              <a:latin typeface="Arial" panose="020B0604020202020204" pitchFamily="34" charset="0"/>
            </a:endParaRPr>
          </a:p>
          <a:p>
            <a:pPr marL="515938" lvl="1" indent="-180975">
              <a:buSzTx/>
            </a:pPr>
            <a:r>
              <a:rPr lang="en-US" altLang="en-US" b="0" dirty="0">
                <a:latin typeface="Arial" panose="020B0604020202020204" pitchFamily="34" charset="0"/>
              </a:rPr>
              <a:t>Many are created with the </a:t>
            </a:r>
            <a:r>
              <a:rPr lang="en-US" altLang="en-US" dirty="0">
                <a:latin typeface="Courier New" panose="02070309020205020404" pitchFamily="49" charset="0"/>
              </a:rPr>
              <a:t>&lt;input&gt;</a:t>
            </a:r>
            <a:r>
              <a:rPr lang="en-US" altLang="en-US" b="0" dirty="0">
                <a:latin typeface="Arial" panose="020B0604020202020204" pitchFamily="34" charset="0"/>
              </a:rPr>
              <a:t> tag</a:t>
            </a:r>
          </a:p>
          <a:p>
            <a:pPr marL="966788" lvl="2" indent="-223838">
              <a:buSzTx/>
            </a:pPr>
            <a:r>
              <a:rPr lang="en-US" altLang="en-US" b="0" dirty="0">
                <a:latin typeface="Arial" panose="020B0604020202020204" pitchFamily="34" charset="0"/>
              </a:rPr>
              <a:t>The </a:t>
            </a:r>
            <a:r>
              <a:rPr lang="en-US" altLang="en-US" sz="1600" dirty="0">
                <a:latin typeface="Courier New" panose="02070309020205020404" pitchFamily="49" charset="0"/>
              </a:rPr>
              <a:t>type</a:t>
            </a:r>
            <a:r>
              <a:rPr lang="en-US" altLang="en-US" b="0" dirty="0">
                <a:latin typeface="Arial" panose="020B0604020202020204" pitchFamily="34" charset="0"/>
              </a:rPr>
              <a:t> attribute of </a:t>
            </a:r>
            <a:r>
              <a:rPr lang="en-US" altLang="en-US" sz="1600" dirty="0">
                <a:latin typeface="Courier New" panose="02070309020205020404" pitchFamily="49" charset="0"/>
              </a:rPr>
              <a:t>&lt;input&gt;</a:t>
            </a:r>
            <a:r>
              <a:rPr lang="en-US" altLang="en-US" b="0" dirty="0">
                <a:latin typeface="Arial" panose="020B0604020202020204" pitchFamily="34" charset="0"/>
              </a:rPr>
              <a:t> specifies the kind of widget being created</a:t>
            </a:r>
          </a:p>
          <a:p>
            <a:pPr marL="966788" lvl="2" indent="-223838">
              <a:buSzTx/>
              <a:buFont typeface="Arial" panose="020B0604020202020204" pitchFamily="34" charset="0"/>
              <a:buAutoNum type="arabicPeriod"/>
            </a:pPr>
            <a:r>
              <a:rPr lang="en-US" altLang="en-US" b="0" dirty="0">
                <a:latin typeface="Arial" panose="020B0604020202020204" pitchFamily="34" charset="0"/>
              </a:rPr>
              <a:t>Text</a:t>
            </a:r>
          </a:p>
          <a:p>
            <a:pPr marL="1314450" lvl="3" indent="-166688">
              <a:buSzTx/>
            </a:pPr>
            <a:r>
              <a:rPr lang="en-US" altLang="en-US" b="0" dirty="0">
                <a:latin typeface="Arial" panose="020B0604020202020204" pitchFamily="34" charset="0"/>
              </a:rPr>
              <a:t>Creates a horizontal box for text input</a:t>
            </a:r>
          </a:p>
          <a:p>
            <a:pPr marL="1314450" lvl="3" indent="-166688">
              <a:buSzTx/>
            </a:pPr>
            <a:r>
              <a:rPr lang="en-US" altLang="en-US" b="0" dirty="0">
                <a:latin typeface="Arial" panose="020B0604020202020204" pitchFamily="34" charset="0"/>
              </a:rPr>
              <a:t>Default size is 20; it can be changed with the </a:t>
            </a:r>
            <a:r>
              <a:rPr lang="en-US" altLang="en-US" dirty="0">
                <a:latin typeface="Courier New" panose="02070309020205020404" pitchFamily="49" charset="0"/>
              </a:rPr>
              <a:t>size</a:t>
            </a:r>
            <a:r>
              <a:rPr lang="en-US" altLang="en-US" b="0" dirty="0">
                <a:latin typeface="Arial" panose="020B0604020202020204" pitchFamily="34" charset="0"/>
              </a:rPr>
              <a:t> attribute</a:t>
            </a:r>
          </a:p>
          <a:p>
            <a:pPr marL="1314450" lvl="3" indent="-166688">
              <a:buSzTx/>
            </a:pPr>
            <a:r>
              <a:rPr lang="en-US" altLang="en-US" b="0" dirty="0">
                <a:latin typeface="Arial" panose="020B0604020202020204" pitchFamily="34" charset="0"/>
              </a:rPr>
              <a:t>If more characters are entered than will fit, the box is scrolled (shifted) left</a:t>
            </a:r>
          </a:p>
        </p:txBody>
      </p:sp>
    </p:spTree>
    <p:extLst>
      <p:ext uri="{BB962C8B-B14F-4D97-AF65-F5344CB8AC3E}">
        <p14:creationId xmlns:p14="http://schemas.microsoft.com/office/powerpoint/2010/main" val="3229964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a:t>How Does the Web work?</a:t>
            </a:r>
          </a:p>
        </p:txBody>
      </p:sp>
      <p:sp>
        <p:nvSpPr>
          <p:cNvPr id="6" name="Text Placeholder 5"/>
          <p:cNvSpPr>
            <a:spLocks noGrp="1"/>
          </p:cNvSpPr>
          <p:nvPr>
            <p:ph type="body" idx="1"/>
          </p:nvPr>
        </p:nvSpPr>
        <p:spPr/>
        <p:txBody>
          <a:bodyPr/>
          <a:lstStyle/>
          <a:p>
            <a:r>
              <a:rPr lang="en-IN" dirty="0"/>
              <a:t>The secret behind the google homepage appearing in your browser window</a:t>
            </a:r>
          </a:p>
        </p:txBody>
      </p:sp>
    </p:spTree>
    <p:extLst>
      <p:ext uri="{BB962C8B-B14F-4D97-AF65-F5344CB8AC3E}">
        <p14:creationId xmlns:p14="http://schemas.microsoft.com/office/powerpoint/2010/main" val="76889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lstStyle/>
          <a:p>
            <a:pPr>
              <a:spcBef>
                <a:spcPct val="20000"/>
              </a:spcBef>
            </a:pPr>
            <a:r>
              <a:rPr lang="en-US" altLang="en-US" dirty="0"/>
              <a:t> Forms (continued)</a:t>
            </a:r>
          </a:p>
        </p:txBody>
      </p:sp>
      <p:sp>
        <p:nvSpPr>
          <p:cNvPr id="132099" name="Rectangle 3"/>
          <p:cNvSpPr>
            <a:spLocks noGrp="1" noChangeArrowheads="1"/>
          </p:cNvSpPr>
          <p:nvPr>
            <p:ph type="body" idx="1"/>
          </p:nvPr>
        </p:nvSpPr>
        <p:spPr/>
        <p:txBody>
          <a:bodyPr/>
          <a:lstStyle/>
          <a:p>
            <a:pPr marL="762000" lvl="1" indent="-304800">
              <a:lnSpc>
                <a:spcPct val="110000"/>
              </a:lnSpc>
              <a:buSzTx/>
            </a:pPr>
            <a:r>
              <a:rPr lang="en-US" altLang="en-US" b="0">
                <a:latin typeface="Arial" panose="020B0604020202020204" pitchFamily="34" charset="0"/>
              </a:rPr>
              <a:t>If you don’t want to allow the user to type more characters than will fit, set </a:t>
            </a:r>
            <a:r>
              <a:rPr lang="en-US" altLang="en-US">
                <a:latin typeface="Courier New" panose="02070309020205020404" pitchFamily="49" charset="0"/>
              </a:rPr>
              <a:t>maxlength</a:t>
            </a:r>
            <a:r>
              <a:rPr lang="en-US" altLang="en-US" b="0">
                <a:latin typeface="Arial" panose="020B0604020202020204" pitchFamily="34" charset="0"/>
              </a:rPr>
              <a:t>, which causes excess input to be ignored</a:t>
            </a:r>
          </a:p>
          <a:p>
            <a:pPr marL="1219200" lvl="2" indent="-304800">
              <a:lnSpc>
                <a:spcPct val="110000"/>
              </a:lnSpc>
              <a:buSzTx/>
              <a:buNone/>
            </a:pPr>
            <a:r>
              <a:rPr lang="en-US" altLang="en-US" sz="1600">
                <a:latin typeface="Courier New" panose="02070309020205020404" pitchFamily="49" charset="0"/>
              </a:rPr>
              <a:t>&lt;input type = "text" name = "Phone" </a:t>
            </a:r>
          </a:p>
          <a:p>
            <a:pPr marL="1219200" lvl="2" indent="-304800">
              <a:lnSpc>
                <a:spcPct val="110000"/>
              </a:lnSpc>
              <a:buSzTx/>
              <a:buNone/>
            </a:pPr>
            <a:r>
              <a:rPr lang="en-US" altLang="en-US" sz="1600">
                <a:latin typeface="Courier New" panose="02070309020205020404" pitchFamily="49" charset="0"/>
              </a:rPr>
              <a:t>       size = "12" &gt;</a:t>
            </a:r>
            <a:endParaRPr lang="en-US" altLang="en-US" sz="1600">
              <a:latin typeface="Arial" panose="020B0604020202020204" pitchFamily="34" charset="0"/>
            </a:endParaRPr>
          </a:p>
          <a:p>
            <a:pPr marL="381000" indent="-381000">
              <a:lnSpc>
                <a:spcPct val="110000"/>
              </a:lnSpc>
              <a:buSzTx/>
              <a:buNone/>
            </a:pPr>
            <a:r>
              <a:rPr lang="en-US" altLang="en-US" b="0" i="1">
                <a:latin typeface="Arial" panose="020B0604020202020204" pitchFamily="34" charset="0"/>
              </a:rPr>
              <a:t>2. Checkboxes </a:t>
            </a:r>
            <a:r>
              <a:rPr lang="en-US" altLang="en-US" b="0">
                <a:latin typeface="Arial" panose="020B0604020202020204" pitchFamily="34" charset="0"/>
              </a:rPr>
              <a:t>- to collect multiple choice input</a:t>
            </a:r>
          </a:p>
          <a:p>
            <a:pPr marL="762000" lvl="1" indent="-304800">
              <a:lnSpc>
                <a:spcPct val="110000"/>
              </a:lnSpc>
              <a:buSzTx/>
            </a:pPr>
            <a:r>
              <a:rPr lang="en-US" altLang="en-US" b="0">
                <a:latin typeface="Arial" panose="020B0604020202020204" pitchFamily="34" charset="0"/>
              </a:rPr>
              <a:t>Every checkbox requires a </a:t>
            </a:r>
            <a:r>
              <a:rPr lang="en-US" altLang="en-US">
                <a:latin typeface="Courier New" panose="02070309020205020404" pitchFamily="49" charset="0"/>
              </a:rPr>
              <a:t>value</a:t>
            </a:r>
            <a:r>
              <a:rPr lang="en-US" altLang="en-US" b="0">
                <a:latin typeface="Arial" panose="020B0604020202020204" pitchFamily="34" charset="0"/>
              </a:rPr>
              <a:t> attribute, which is the widget’s value in the form data when the checkbox is ‘checked’</a:t>
            </a:r>
          </a:p>
          <a:p>
            <a:pPr marL="1219200" lvl="2" indent="-304800">
              <a:lnSpc>
                <a:spcPct val="110000"/>
              </a:lnSpc>
              <a:buSzTx/>
            </a:pPr>
            <a:r>
              <a:rPr lang="en-US" altLang="en-US" b="0">
                <a:latin typeface="Arial" panose="020B0604020202020204" pitchFamily="34" charset="0"/>
              </a:rPr>
              <a:t>A checkbox that is not ‘checked’ contributes no value to the form data</a:t>
            </a:r>
          </a:p>
          <a:p>
            <a:pPr marL="762000" lvl="1" indent="-304800">
              <a:lnSpc>
                <a:spcPct val="110000"/>
              </a:lnSpc>
              <a:buSzTx/>
            </a:pPr>
            <a:r>
              <a:rPr lang="en-US" altLang="en-US" b="0">
                <a:latin typeface="Arial" panose="020B0604020202020204" pitchFamily="34" charset="0"/>
              </a:rPr>
              <a:t>By default, no checkbox is initially ‘checked’</a:t>
            </a:r>
          </a:p>
          <a:p>
            <a:pPr marL="762000" lvl="1" indent="-304800">
              <a:lnSpc>
                <a:spcPct val="110000"/>
              </a:lnSpc>
              <a:buSzTx/>
            </a:pPr>
            <a:r>
              <a:rPr lang="en-US" altLang="en-US" b="0">
                <a:latin typeface="Arial" panose="020B0604020202020204" pitchFamily="34" charset="0"/>
              </a:rPr>
              <a:t>To initialize a checkbox to ‘checked’, the </a:t>
            </a:r>
            <a:r>
              <a:rPr lang="en-US" altLang="en-US">
                <a:latin typeface="Courier New" panose="02070309020205020404" pitchFamily="49" charset="0"/>
              </a:rPr>
              <a:t>checked</a:t>
            </a:r>
            <a:r>
              <a:rPr lang="en-US" altLang="en-US" b="0">
                <a:latin typeface="Arial" panose="020B0604020202020204" pitchFamily="34" charset="0"/>
              </a:rPr>
              <a:t> attribute must be set to </a:t>
            </a:r>
            <a:r>
              <a:rPr lang="en-US" altLang="en-US">
                <a:latin typeface="Courier New" panose="02070309020205020404" pitchFamily="49" charset="0"/>
              </a:rPr>
              <a:t>"checked"</a:t>
            </a:r>
            <a:endParaRPr lang="en-US" altLang="en-US" b="0">
              <a:latin typeface="Arial" panose="020B0604020202020204" pitchFamily="34" charset="0"/>
            </a:endParaRPr>
          </a:p>
        </p:txBody>
      </p:sp>
    </p:spTree>
    <p:extLst>
      <p:ext uri="{BB962C8B-B14F-4D97-AF65-F5344CB8AC3E}">
        <p14:creationId xmlns:p14="http://schemas.microsoft.com/office/powerpoint/2010/main" val="31152860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pPr>
              <a:spcBef>
                <a:spcPct val="20000"/>
              </a:spcBef>
            </a:pPr>
            <a:r>
              <a:rPr lang="en-US" altLang="en-US" dirty="0"/>
              <a:t> Forms (continued)</a:t>
            </a:r>
          </a:p>
        </p:txBody>
      </p:sp>
      <p:sp>
        <p:nvSpPr>
          <p:cNvPr id="133123" name="Rectangle 3"/>
          <p:cNvSpPr>
            <a:spLocks noGrp="1" noChangeArrowheads="1"/>
          </p:cNvSpPr>
          <p:nvPr>
            <p:ph type="body" idx="1"/>
          </p:nvPr>
        </p:nvSpPr>
        <p:spPr>
          <a:xfrm>
            <a:off x="581192" y="2180496"/>
            <a:ext cx="11029615" cy="4578113"/>
          </a:xfrm>
        </p:spPr>
        <p:txBody>
          <a:bodyPr>
            <a:normAutofit fontScale="40000" lnSpcReduction="20000"/>
          </a:bodyPr>
          <a:lstStyle/>
          <a:p>
            <a:pPr>
              <a:lnSpc>
                <a:spcPct val="80000"/>
              </a:lnSpc>
              <a:spcBef>
                <a:spcPct val="20000"/>
              </a:spcBef>
              <a:buSzTx/>
            </a:pPr>
            <a:r>
              <a:rPr lang="en-US" altLang="en-US" sz="4400" i="1" dirty="0"/>
              <a:t>Widgets </a:t>
            </a:r>
            <a:r>
              <a:rPr lang="en-US" altLang="en-US" sz="4400" dirty="0"/>
              <a:t>(continued)</a:t>
            </a:r>
          </a:p>
          <a:p>
            <a:pPr>
              <a:lnSpc>
                <a:spcPct val="80000"/>
              </a:lnSpc>
              <a:spcBef>
                <a:spcPct val="20000"/>
              </a:spcBef>
              <a:buSzTx/>
              <a:buFontTx/>
              <a:buNone/>
            </a:pPr>
            <a:r>
              <a:rPr lang="en-US" altLang="en-US" sz="4000" dirty="0">
                <a:latin typeface="Courier New" panose="02070309020205020404" pitchFamily="49" charset="0"/>
              </a:rPr>
              <a:t>Grocery Checklist</a:t>
            </a:r>
          </a:p>
          <a:p>
            <a:pPr>
              <a:lnSpc>
                <a:spcPct val="80000"/>
              </a:lnSpc>
              <a:spcBef>
                <a:spcPct val="20000"/>
              </a:spcBef>
              <a:buSzTx/>
              <a:buFontTx/>
              <a:buNone/>
            </a:pPr>
            <a:r>
              <a:rPr lang="en-US" altLang="en-US" sz="4000" dirty="0">
                <a:latin typeface="Courier New" panose="02070309020205020404" pitchFamily="49" charset="0"/>
              </a:rPr>
              <a:t>&lt;form action = ""&gt;</a:t>
            </a:r>
          </a:p>
          <a:p>
            <a:pPr>
              <a:lnSpc>
                <a:spcPct val="80000"/>
              </a:lnSpc>
              <a:spcBef>
                <a:spcPct val="20000"/>
              </a:spcBef>
              <a:buSzTx/>
              <a:buFontTx/>
              <a:buNone/>
            </a:pPr>
            <a:r>
              <a:rPr lang="en-US" altLang="en-US" sz="4000" dirty="0">
                <a:latin typeface="Courier New" panose="02070309020205020404" pitchFamily="49" charset="0"/>
              </a:rPr>
              <a:t>  &lt;p&gt;</a:t>
            </a:r>
          </a:p>
          <a:p>
            <a:pPr>
              <a:lnSpc>
                <a:spcPct val="80000"/>
              </a:lnSpc>
              <a:spcBef>
                <a:spcPct val="20000"/>
              </a:spcBef>
              <a:buSzTx/>
              <a:buFontTx/>
              <a:buNone/>
            </a:pPr>
            <a:r>
              <a:rPr lang="en-US" altLang="en-US" sz="4000" dirty="0">
                <a:latin typeface="Courier New" panose="02070309020205020404" pitchFamily="49" charset="0"/>
              </a:rPr>
              <a:t>  &lt;input type = "checkbox"  name ="groceries"</a:t>
            </a:r>
          </a:p>
          <a:p>
            <a:pPr>
              <a:lnSpc>
                <a:spcPct val="80000"/>
              </a:lnSpc>
              <a:spcBef>
                <a:spcPct val="20000"/>
              </a:spcBef>
              <a:buSzTx/>
              <a:buFontTx/>
              <a:buNone/>
            </a:pPr>
            <a:r>
              <a:rPr lang="en-US" altLang="en-US" sz="4000" dirty="0">
                <a:latin typeface="Courier New" panose="02070309020205020404" pitchFamily="49" charset="0"/>
              </a:rPr>
              <a:t>         value = "milk"  checked = "checked"&gt;</a:t>
            </a:r>
          </a:p>
          <a:p>
            <a:pPr>
              <a:lnSpc>
                <a:spcPct val="80000"/>
              </a:lnSpc>
              <a:spcBef>
                <a:spcPct val="20000"/>
              </a:spcBef>
              <a:buSzTx/>
              <a:buFontTx/>
              <a:buNone/>
            </a:pPr>
            <a:r>
              <a:rPr lang="en-US" altLang="en-US" sz="4000" dirty="0">
                <a:latin typeface="Courier New" panose="02070309020205020404" pitchFamily="49" charset="0"/>
              </a:rPr>
              <a:t>   Milk</a:t>
            </a:r>
          </a:p>
          <a:p>
            <a:pPr>
              <a:lnSpc>
                <a:spcPct val="80000"/>
              </a:lnSpc>
              <a:spcBef>
                <a:spcPct val="20000"/>
              </a:spcBef>
              <a:buSzTx/>
              <a:buFontTx/>
              <a:buNone/>
            </a:pPr>
            <a:r>
              <a:rPr lang="en-US" altLang="en-US" sz="4000" dirty="0">
                <a:latin typeface="Courier New" panose="02070309020205020404" pitchFamily="49" charset="0"/>
              </a:rPr>
              <a:t>  &lt;input type = "checkbox"  name ="groceries"</a:t>
            </a:r>
          </a:p>
          <a:p>
            <a:pPr>
              <a:lnSpc>
                <a:spcPct val="80000"/>
              </a:lnSpc>
              <a:spcBef>
                <a:spcPct val="20000"/>
              </a:spcBef>
              <a:buSzTx/>
              <a:buFontTx/>
              <a:buNone/>
            </a:pPr>
            <a:r>
              <a:rPr lang="en-US" altLang="en-US" sz="4000" dirty="0">
                <a:latin typeface="Courier New" panose="02070309020205020404" pitchFamily="49" charset="0"/>
              </a:rPr>
              <a:t>         value = "bread"&gt;</a:t>
            </a:r>
          </a:p>
          <a:p>
            <a:pPr>
              <a:lnSpc>
                <a:spcPct val="80000"/>
              </a:lnSpc>
              <a:spcBef>
                <a:spcPct val="20000"/>
              </a:spcBef>
              <a:buSzTx/>
              <a:buFontTx/>
              <a:buNone/>
            </a:pPr>
            <a:r>
              <a:rPr lang="en-US" altLang="en-US" sz="4000" dirty="0">
                <a:latin typeface="Courier New" panose="02070309020205020404" pitchFamily="49" charset="0"/>
              </a:rPr>
              <a:t>   Bread</a:t>
            </a:r>
          </a:p>
          <a:p>
            <a:pPr>
              <a:lnSpc>
                <a:spcPct val="80000"/>
              </a:lnSpc>
              <a:spcBef>
                <a:spcPct val="20000"/>
              </a:spcBef>
              <a:buSzTx/>
              <a:buFontTx/>
              <a:buNone/>
            </a:pPr>
            <a:r>
              <a:rPr lang="en-US" altLang="en-US" sz="4000" dirty="0">
                <a:latin typeface="Courier New" panose="02070309020205020404" pitchFamily="49" charset="0"/>
              </a:rPr>
              <a:t>  &lt;input type = "checkbox"  name = "groceries"</a:t>
            </a:r>
          </a:p>
          <a:p>
            <a:pPr>
              <a:lnSpc>
                <a:spcPct val="80000"/>
              </a:lnSpc>
              <a:spcBef>
                <a:spcPct val="20000"/>
              </a:spcBef>
              <a:buSzTx/>
              <a:buFontTx/>
              <a:buNone/>
            </a:pPr>
            <a:r>
              <a:rPr lang="en-US" altLang="en-US" sz="4000" dirty="0">
                <a:latin typeface="Courier New" panose="02070309020205020404" pitchFamily="49" charset="0"/>
              </a:rPr>
              <a:t>         value= "eggs"&gt; </a:t>
            </a:r>
          </a:p>
          <a:p>
            <a:pPr>
              <a:lnSpc>
                <a:spcPct val="80000"/>
              </a:lnSpc>
              <a:spcBef>
                <a:spcPct val="20000"/>
              </a:spcBef>
              <a:buSzTx/>
              <a:buFontTx/>
              <a:buNone/>
            </a:pPr>
            <a:r>
              <a:rPr lang="en-US" altLang="en-US" sz="4000" dirty="0">
                <a:latin typeface="Courier New" panose="02070309020205020404" pitchFamily="49" charset="0"/>
              </a:rPr>
              <a:t>   Eggs</a:t>
            </a:r>
          </a:p>
          <a:p>
            <a:pPr>
              <a:lnSpc>
                <a:spcPct val="80000"/>
              </a:lnSpc>
              <a:spcBef>
                <a:spcPct val="20000"/>
              </a:spcBef>
              <a:buSzTx/>
              <a:buFontTx/>
              <a:buNone/>
            </a:pPr>
            <a:r>
              <a:rPr lang="en-US" altLang="en-US" sz="4000" dirty="0">
                <a:latin typeface="Courier New" panose="02070309020205020404" pitchFamily="49" charset="0"/>
              </a:rPr>
              <a:t>  &lt;/p&gt;</a:t>
            </a:r>
          </a:p>
          <a:p>
            <a:pPr>
              <a:lnSpc>
                <a:spcPct val="80000"/>
              </a:lnSpc>
              <a:spcBef>
                <a:spcPct val="20000"/>
              </a:spcBef>
              <a:buSzTx/>
              <a:buFontTx/>
              <a:buNone/>
            </a:pPr>
            <a:r>
              <a:rPr lang="en-US" altLang="en-US" sz="4000" dirty="0">
                <a:latin typeface="Courier New" panose="02070309020205020404" pitchFamily="49" charset="0"/>
              </a:rPr>
              <a:t>&lt;/form&gt;</a:t>
            </a:r>
          </a:p>
          <a:p>
            <a:pPr>
              <a:lnSpc>
                <a:spcPct val="80000"/>
              </a:lnSpc>
              <a:spcBef>
                <a:spcPct val="20000"/>
              </a:spcBef>
              <a:buSzTx/>
              <a:buFontTx/>
              <a:buNone/>
            </a:pPr>
            <a:endParaRPr lang="en-US" altLang="en-US" sz="1400" dirty="0">
              <a:latin typeface="Courier New" panose="02070309020205020404" pitchFamily="49" charset="0"/>
            </a:endParaRPr>
          </a:p>
          <a:p>
            <a:pPr>
              <a:lnSpc>
                <a:spcPct val="80000"/>
              </a:lnSpc>
              <a:spcBef>
                <a:spcPct val="20000"/>
              </a:spcBef>
              <a:buSzTx/>
              <a:buFontTx/>
              <a:buNone/>
            </a:pPr>
            <a:endParaRPr lang="en-US" altLang="en-US" sz="1400" dirty="0">
              <a:latin typeface="Courier New" panose="02070309020205020404" pitchFamily="49" charset="0"/>
            </a:endParaRPr>
          </a:p>
          <a:p>
            <a:pPr>
              <a:lnSpc>
                <a:spcPct val="80000"/>
              </a:lnSpc>
              <a:spcBef>
                <a:spcPct val="20000"/>
              </a:spcBef>
              <a:buSzTx/>
              <a:buFontTx/>
              <a:buNone/>
            </a:pPr>
            <a:endParaRPr lang="en-US" altLang="en-US" sz="1400" dirty="0">
              <a:latin typeface="Courier New" panose="02070309020205020404" pitchFamily="49" charset="0"/>
            </a:endParaRPr>
          </a:p>
          <a:p>
            <a:pPr>
              <a:lnSpc>
                <a:spcPct val="80000"/>
              </a:lnSpc>
              <a:spcBef>
                <a:spcPct val="20000"/>
              </a:spcBef>
              <a:buSzTx/>
              <a:buFontTx/>
              <a:buNone/>
            </a:pPr>
            <a:endParaRPr lang="en-US" altLang="en-US" sz="1400" dirty="0">
              <a:latin typeface="Courier New" panose="02070309020205020404" pitchFamily="49" charset="0"/>
            </a:endParaRPr>
          </a:p>
          <a:p>
            <a:pPr>
              <a:lnSpc>
                <a:spcPct val="80000"/>
              </a:lnSpc>
              <a:spcBef>
                <a:spcPct val="20000"/>
              </a:spcBef>
              <a:buSzTx/>
              <a:buFontTx/>
              <a:buNone/>
            </a:pPr>
            <a:endParaRPr lang="en-US" altLang="en-US" sz="1400" dirty="0">
              <a:latin typeface="Courier New" panose="02070309020205020404" pitchFamily="49" charset="0"/>
            </a:endParaRPr>
          </a:p>
        </p:txBody>
      </p:sp>
      <p:graphicFrame>
        <p:nvGraphicFramePr>
          <p:cNvPr id="133124" name="Object 4"/>
          <p:cNvGraphicFramePr>
            <a:graphicFrameLocks noChangeAspect="1"/>
          </p:cNvGraphicFramePr>
          <p:nvPr/>
        </p:nvGraphicFramePr>
        <p:xfrm>
          <a:off x="4419600" y="4114800"/>
          <a:ext cx="5867400" cy="1143000"/>
        </p:xfrm>
        <a:graphic>
          <a:graphicData uri="http://schemas.openxmlformats.org/presentationml/2006/ole">
            <mc:AlternateContent xmlns:mc="http://schemas.openxmlformats.org/markup-compatibility/2006">
              <mc:Choice xmlns:v="urn:schemas-microsoft-com:vml" Requires="v">
                <p:oleObj spid="_x0000_s5125" name="Document" r:id="rId3" imgW="4543746" imgH="839702" progId="Word.Document.8">
                  <p:embed/>
                </p:oleObj>
              </mc:Choice>
              <mc:Fallback>
                <p:oleObj name="Document" r:id="rId3" imgW="4543746" imgH="839702" progId="Word.Document.8">
                  <p:embed/>
                  <p:pic>
                    <p:nvPicPr>
                      <p:cNvPr id="13312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4114800"/>
                        <a:ext cx="5867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8476531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33124"/>
                                        </p:tgtEl>
                                        <p:attrNameLst>
                                          <p:attrName>style.visibility</p:attrName>
                                        </p:attrNameLst>
                                      </p:cBhvr>
                                      <p:to>
                                        <p:strVal val="visible"/>
                                      </p:to>
                                    </p:set>
                                    <p:anim calcmode="lin" valueType="num">
                                      <p:cBhvr additive="base">
                                        <p:cTn id="7" dur="500" fill="hold"/>
                                        <p:tgtEl>
                                          <p:spTgt spid="133124"/>
                                        </p:tgtEl>
                                        <p:attrNameLst>
                                          <p:attrName>ppt_x</p:attrName>
                                        </p:attrNameLst>
                                      </p:cBhvr>
                                      <p:tavLst>
                                        <p:tav tm="0">
                                          <p:val>
                                            <p:strVal val="#ppt_x"/>
                                          </p:val>
                                        </p:tav>
                                        <p:tav tm="100000">
                                          <p:val>
                                            <p:strVal val="#ppt_x"/>
                                          </p:val>
                                        </p:tav>
                                      </p:tavLst>
                                    </p:anim>
                                    <p:anim calcmode="lin" valueType="num">
                                      <p:cBhvr additive="base">
                                        <p:cTn id="8" dur="500" fill="hold"/>
                                        <p:tgtEl>
                                          <p:spTgt spid="1331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pPr>
              <a:spcBef>
                <a:spcPct val="20000"/>
              </a:spcBef>
            </a:pPr>
            <a:r>
              <a:rPr lang="en-US" altLang="en-US" dirty="0"/>
              <a:t> Forms (continued)</a:t>
            </a:r>
          </a:p>
        </p:txBody>
      </p:sp>
      <p:sp>
        <p:nvSpPr>
          <p:cNvPr id="134147" name="Rectangle 3"/>
          <p:cNvSpPr>
            <a:spLocks noGrp="1" noChangeArrowheads="1"/>
          </p:cNvSpPr>
          <p:nvPr>
            <p:ph type="body" idx="1"/>
          </p:nvPr>
        </p:nvSpPr>
        <p:spPr/>
        <p:txBody>
          <a:bodyPr>
            <a:normAutofit fontScale="62500" lnSpcReduction="20000"/>
          </a:bodyPr>
          <a:lstStyle/>
          <a:p>
            <a:pPr>
              <a:lnSpc>
                <a:spcPct val="100000"/>
              </a:lnSpc>
              <a:spcBef>
                <a:spcPct val="20000"/>
              </a:spcBef>
              <a:buSzTx/>
            </a:pPr>
            <a:r>
              <a:rPr lang="en-US" altLang="en-US" i="1" dirty="0">
                <a:latin typeface="Arial" panose="020B0604020202020204" pitchFamily="34" charset="0"/>
              </a:rPr>
              <a:t>Widgets </a:t>
            </a:r>
            <a:r>
              <a:rPr lang="en-US" altLang="en-US" dirty="0">
                <a:latin typeface="Arial" panose="020B0604020202020204" pitchFamily="34" charset="0"/>
              </a:rPr>
              <a:t>(continued)</a:t>
            </a:r>
          </a:p>
          <a:p>
            <a:pPr>
              <a:lnSpc>
                <a:spcPct val="80000"/>
              </a:lnSpc>
              <a:spcBef>
                <a:spcPct val="20000"/>
              </a:spcBef>
              <a:buSzTx/>
              <a:buFontTx/>
              <a:buNone/>
            </a:pPr>
            <a:r>
              <a:rPr lang="en-US" altLang="en-US" b="0" i="1" dirty="0">
                <a:latin typeface="Arial" panose="020B0604020202020204" pitchFamily="34" charset="0"/>
              </a:rPr>
              <a:t>3. </a:t>
            </a:r>
            <a:r>
              <a:rPr lang="en-US" altLang="en-US" i="1" dirty="0">
                <a:latin typeface="Arial" panose="020B0604020202020204" pitchFamily="34" charset="0"/>
              </a:rPr>
              <a:t>Radio Buttons</a:t>
            </a:r>
            <a:r>
              <a:rPr lang="en-US" altLang="en-US" dirty="0">
                <a:latin typeface="Arial" panose="020B0604020202020204" pitchFamily="34" charset="0"/>
              </a:rPr>
              <a:t> (continued)</a:t>
            </a:r>
          </a:p>
          <a:p>
            <a:pPr lvl="1">
              <a:lnSpc>
                <a:spcPct val="80000"/>
              </a:lnSpc>
              <a:spcBef>
                <a:spcPct val="20000"/>
              </a:spcBef>
              <a:buSzTx/>
            </a:pPr>
            <a:r>
              <a:rPr lang="en-US" altLang="en-US" sz="1400" dirty="0">
                <a:latin typeface="Arial" panose="020B0604020202020204" pitchFamily="34" charset="0"/>
              </a:rPr>
              <a:t>If no button in a radio button group is ‘pressed’, the browser often ‘presses’ the first one</a:t>
            </a:r>
          </a:p>
          <a:p>
            <a:pPr>
              <a:lnSpc>
                <a:spcPct val="100000"/>
              </a:lnSpc>
              <a:spcBef>
                <a:spcPct val="20000"/>
              </a:spcBef>
              <a:buSzTx/>
              <a:buFontTx/>
              <a:buNone/>
            </a:pPr>
            <a:r>
              <a:rPr lang="en-US" altLang="en-US" sz="1600" dirty="0">
                <a:latin typeface="Courier New" panose="02070309020205020404" pitchFamily="49" charset="0"/>
              </a:rPr>
              <a:t>Age Category</a:t>
            </a:r>
          </a:p>
          <a:p>
            <a:pPr>
              <a:lnSpc>
                <a:spcPct val="100000"/>
              </a:lnSpc>
              <a:spcBef>
                <a:spcPct val="20000"/>
              </a:spcBef>
              <a:buSzTx/>
              <a:buFontTx/>
              <a:buNone/>
            </a:pPr>
            <a:r>
              <a:rPr lang="en-US" altLang="en-US" sz="1600" dirty="0">
                <a:latin typeface="Courier New" panose="02070309020205020404" pitchFamily="49" charset="0"/>
              </a:rPr>
              <a:t>&lt;form action = ""&gt;</a:t>
            </a:r>
          </a:p>
          <a:p>
            <a:pPr>
              <a:lnSpc>
                <a:spcPct val="100000"/>
              </a:lnSpc>
              <a:spcBef>
                <a:spcPct val="20000"/>
              </a:spcBef>
              <a:buSzTx/>
              <a:buFontTx/>
              <a:buNone/>
            </a:pPr>
            <a:r>
              <a:rPr lang="en-US" altLang="en-US" sz="1600" dirty="0">
                <a:latin typeface="Courier New" panose="02070309020205020404" pitchFamily="49" charset="0"/>
              </a:rPr>
              <a:t>  &lt;p&gt;</a:t>
            </a:r>
          </a:p>
          <a:p>
            <a:pPr>
              <a:lnSpc>
                <a:spcPct val="100000"/>
              </a:lnSpc>
              <a:spcBef>
                <a:spcPct val="20000"/>
              </a:spcBef>
              <a:buSzTx/>
              <a:buFontTx/>
              <a:buNone/>
            </a:pPr>
            <a:r>
              <a:rPr lang="en-US" altLang="en-US" sz="1600" dirty="0">
                <a:latin typeface="Courier New" panose="02070309020205020404" pitchFamily="49" charset="0"/>
              </a:rPr>
              <a:t>  &lt;input type = "radio"  name = "age"  </a:t>
            </a:r>
          </a:p>
          <a:p>
            <a:pPr>
              <a:lnSpc>
                <a:spcPct val="100000"/>
              </a:lnSpc>
              <a:spcBef>
                <a:spcPct val="20000"/>
              </a:spcBef>
              <a:buSzTx/>
              <a:buFontTx/>
              <a:buNone/>
            </a:pPr>
            <a:r>
              <a:rPr lang="en-US" altLang="en-US" sz="1600" dirty="0">
                <a:latin typeface="Courier New" panose="02070309020205020404" pitchFamily="49" charset="0"/>
              </a:rPr>
              <a:t>   value = "under20" checked = "checked"&gt; 0-19</a:t>
            </a:r>
          </a:p>
          <a:p>
            <a:pPr>
              <a:lnSpc>
                <a:spcPct val="100000"/>
              </a:lnSpc>
              <a:spcBef>
                <a:spcPct val="20000"/>
              </a:spcBef>
              <a:buSzTx/>
              <a:buFontTx/>
              <a:buNone/>
            </a:pPr>
            <a:r>
              <a:rPr lang="en-US" altLang="en-US" sz="1600" dirty="0">
                <a:latin typeface="Courier New" panose="02070309020205020404" pitchFamily="49" charset="0"/>
              </a:rPr>
              <a:t>  &lt;input type = "radio"  name = "age"  </a:t>
            </a:r>
          </a:p>
          <a:p>
            <a:pPr>
              <a:lnSpc>
                <a:spcPct val="100000"/>
              </a:lnSpc>
              <a:spcBef>
                <a:spcPct val="20000"/>
              </a:spcBef>
              <a:buSzTx/>
              <a:buFontTx/>
              <a:buNone/>
            </a:pPr>
            <a:r>
              <a:rPr lang="en-US" altLang="en-US" sz="1600" dirty="0">
                <a:latin typeface="Courier New" panose="02070309020205020404" pitchFamily="49" charset="0"/>
              </a:rPr>
              <a:t>         value = "20-35"&gt; 20-35</a:t>
            </a:r>
          </a:p>
          <a:p>
            <a:pPr>
              <a:lnSpc>
                <a:spcPct val="100000"/>
              </a:lnSpc>
              <a:spcBef>
                <a:spcPct val="20000"/>
              </a:spcBef>
              <a:buSzTx/>
              <a:buFontTx/>
              <a:buNone/>
            </a:pPr>
            <a:r>
              <a:rPr lang="en-US" altLang="en-US" sz="1600" dirty="0">
                <a:latin typeface="Courier New" panose="02070309020205020404" pitchFamily="49" charset="0"/>
              </a:rPr>
              <a:t>  &lt;input type = "radio"  name = "age"  </a:t>
            </a:r>
          </a:p>
          <a:p>
            <a:pPr>
              <a:lnSpc>
                <a:spcPct val="100000"/>
              </a:lnSpc>
              <a:spcBef>
                <a:spcPct val="20000"/>
              </a:spcBef>
              <a:buSzTx/>
              <a:buFontTx/>
              <a:buNone/>
            </a:pPr>
            <a:r>
              <a:rPr lang="en-US" altLang="en-US" sz="1600" dirty="0">
                <a:latin typeface="Courier New" panose="02070309020205020404" pitchFamily="49" charset="0"/>
              </a:rPr>
              <a:t>         value = "36-50"&gt; 36-50</a:t>
            </a:r>
          </a:p>
          <a:p>
            <a:pPr>
              <a:lnSpc>
                <a:spcPct val="100000"/>
              </a:lnSpc>
              <a:spcBef>
                <a:spcPct val="20000"/>
              </a:spcBef>
              <a:buSzTx/>
              <a:buFontTx/>
              <a:buNone/>
            </a:pPr>
            <a:r>
              <a:rPr lang="en-US" altLang="en-US" sz="1600" dirty="0">
                <a:latin typeface="Courier New" panose="02070309020205020404" pitchFamily="49" charset="0"/>
              </a:rPr>
              <a:t>  &lt;input type = "radio"  name = "age"  </a:t>
            </a:r>
          </a:p>
          <a:p>
            <a:pPr>
              <a:lnSpc>
                <a:spcPct val="100000"/>
              </a:lnSpc>
              <a:spcBef>
                <a:spcPct val="20000"/>
              </a:spcBef>
              <a:buSzTx/>
              <a:buFontTx/>
              <a:buNone/>
            </a:pPr>
            <a:r>
              <a:rPr lang="en-US" altLang="en-US" sz="1600" dirty="0">
                <a:latin typeface="Courier New" panose="02070309020205020404" pitchFamily="49" charset="0"/>
              </a:rPr>
              <a:t>         value = "over50"&gt; Over 50</a:t>
            </a:r>
          </a:p>
          <a:p>
            <a:pPr>
              <a:lnSpc>
                <a:spcPct val="100000"/>
              </a:lnSpc>
              <a:spcBef>
                <a:spcPct val="20000"/>
              </a:spcBef>
              <a:buSzTx/>
              <a:buFontTx/>
              <a:buNone/>
            </a:pPr>
            <a:r>
              <a:rPr lang="en-US" altLang="en-US" sz="1600" dirty="0">
                <a:latin typeface="Courier New" panose="02070309020205020404" pitchFamily="49" charset="0"/>
              </a:rPr>
              <a:t>  &lt;/p&gt;</a:t>
            </a:r>
          </a:p>
          <a:p>
            <a:pPr>
              <a:lnSpc>
                <a:spcPct val="100000"/>
              </a:lnSpc>
              <a:spcBef>
                <a:spcPct val="20000"/>
              </a:spcBef>
              <a:buSzTx/>
              <a:buFontTx/>
              <a:buNone/>
            </a:pPr>
            <a:r>
              <a:rPr lang="en-US" altLang="en-US" sz="1600" dirty="0">
                <a:latin typeface="Courier New" panose="02070309020205020404" pitchFamily="49" charset="0"/>
              </a:rPr>
              <a:t>&lt;/form&gt;</a:t>
            </a:r>
            <a:endParaRPr lang="en-US" altLang="en-US" dirty="0">
              <a:latin typeface="Arial" panose="020B0604020202020204" pitchFamily="34" charset="0"/>
            </a:endParaRPr>
          </a:p>
        </p:txBody>
      </p:sp>
      <p:graphicFrame>
        <p:nvGraphicFramePr>
          <p:cNvPr id="4" name="Object 5"/>
          <p:cNvGraphicFramePr>
            <a:graphicFrameLocks noChangeAspect="1"/>
          </p:cNvGraphicFramePr>
          <p:nvPr/>
        </p:nvGraphicFramePr>
        <p:xfrm>
          <a:off x="4830417" y="4197627"/>
          <a:ext cx="5715000" cy="925513"/>
        </p:xfrm>
        <a:graphic>
          <a:graphicData uri="http://schemas.openxmlformats.org/presentationml/2006/ole">
            <mc:AlternateContent xmlns:mc="http://schemas.openxmlformats.org/markup-compatibility/2006">
              <mc:Choice xmlns:v="urn:schemas-microsoft-com:vml" Requires="v">
                <p:oleObj spid="_x0000_s6149" name="Document" r:id="rId3" imgW="5477400" imgH="925920" progId="Word.Document.8">
                  <p:embed/>
                </p:oleObj>
              </mc:Choice>
              <mc:Fallback>
                <p:oleObj name="Document" r:id="rId3" imgW="5477400" imgH="925920" progId="Word.Document.8">
                  <p:embed/>
                  <p:pic>
                    <p:nvPicPr>
                      <p:cNvPr id="4"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0417" y="4197627"/>
                        <a:ext cx="5715000" cy="925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824334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pPr>
              <a:spcBef>
                <a:spcPct val="20000"/>
              </a:spcBef>
            </a:pPr>
            <a:r>
              <a:rPr lang="en-US" altLang="en-US" dirty="0"/>
              <a:t>Forms (continued)</a:t>
            </a:r>
          </a:p>
        </p:txBody>
      </p:sp>
      <p:sp>
        <p:nvSpPr>
          <p:cNvPr id="135171" name="Rectangle 3"/>
          <p:cNvSpPr>
            <a:spLocks noGrp="1" noChangeArrowheads="1"/>
          </p:cNvSpPr>
          <p:nvPr>
            <p:ph type="body" idx="1"/>
          </p:nvPr>
        </p:nvSpPr>
        <p:spPr>
          <a:xfrm>
            <a:off x="1828800" y="2409826"/>
            <a:ext cx="8610600" cy="3990975"/>
          </a:xfrm>
        </p:spPr>
        <p:txBody>
          <a:bodyPr/>
          <a:lstStyle/>
          <a:p>
            <a:pPr>
              <a:lnSpc>
                <a:spcPct val="100000"/>
              </a:lnSpc>
              <a:spcBef>
                <a:spcPct val="20000"/>
              </a:spcBef>
              <a:buSzTx/>
              <a:buFontTx/>
              <a:buNone/>
            </a:pPr>
            <a:r>
              <a:rPr lang="en-US" altLang="en-US" i="1" dirty="0">
                <a:latin typeface="Arial" panose="020B0604020202020204" pitchFamily="34" charset="0"/>
              </a:rPr>
              <a:t>4</a:t>
            </a:r>
            <a:r>
              <a:rPr lang="en-US" altLang="en-US" b="0" i="1" dirty="0">
                <a:latin typeface="Arial" panose="020B0604020202020204" pitchFamily="34" charset="0"/>
              </a:rPr>
              <a:t>.</a:t>
            </a:r>
            <a:r>
              <a:rPr lang="en-US" altLang="en-US" sz="3600" i="1" dirty="0">
                <a:latin typeface="Arial" panose="020B0604020202020204" pitchFamily="34" charset="0"/>
              </a:rPr>
              <a:t> </a:t>
            </a:r>
            <a:r>
              <a:rPr lang="en-US" altLang="en-US" b="0" dirty="0">
                <a:latin typeface="Arial" panose="020B0604020202020204" pitchFamily="34" charset="0"/>
              </a:rPr>
              <a:t>Menus - created with </a:t>
            </a:r>
            <a:r>
              <a:rPr lang="en-US" altLang="en-US" sz="2000" dirty="0">
                <a:latin typeface="Courier New" panose="02070309020205020404" pitchFamily="49" charset="0"/>
              </a:rPr>
              <a:t>&lt;select&gt;</a:t>
            </a:r>
            <a:r>
              <a:rPr lang="en-US" altLang="en-US" b="0" dirty="0">
                <a:latin typeface="Arial" panose="020B0604020202020204" pitchFamily="34" charset="0"/>
              </a:rPr>
              <a:t> tags</a:t>
            </a:r>
          </a:p>
          <a:p>
            <a:pPr>
              <a:lnSpc>
                <a:spcPct val="100000"/>
              </a:lnSpc>
              <a:spcBef>
                <a:spcPct val="20000"/>
              </a:spcBef>
              <a:buSzTx/>
            </a:pPr>
            <a:r>
              <a:rPr lang="en-US" altLang="en-US" sz="2000" dirty="0">
                <a:latin typeface="Arial" panose="020B0604020202020204" pitchFamily="34" charset="0"/>
              </a:rPr>
              <a:t>There are two kinds of menus, those that behave like checkboxes and those that behave like radio buttons (the default)</a:t>
            </a:r>
          </a:p>
          <a:p>
            <a:pPr lvl="1">
              <a:lnSpc>
                <a:spcPct val="100000"/>
              </a:lnSpc>
              <a:spcBef>
                <a:spcPct val="20000"/>
              </a:spcBef>
              <a:buSzTx/>
            </a:pPr>
            <a:r>
              <a:rPr lang="en-US" altLang="en-US" dirty="0">
                <a:latin typeface="Arial" panose="020B0604020202020204" pitchFamily="34" charset="0"/>
              </a:rPr>
              <a:t>Menus that behave like checkboxes are specified by including the </a:t>
            </a:r>
            <a:r>
              <a:rPr lang="en-US" altLang="en-US" sz="1400" dirty="0">
                <a:latin typeface="Courier New" panose="02070309020205020404" pitchFamily="49" charset="0"/>
              </a:rPr>
              <a:t>multiple</a:t>
            </a:r>
            <a:r>
              <a:rPr lang="en-US" altLang="en-US" dirty="0">
                <a:latin typeface="Arial" panose="020B0604020202020204" pitchFamily="34" charset="0"/>
              </a:rPr>
              <a:t> attribute, which must be set to </a:t>
            </a:r>
            <a:r>
              <a:rPr lang="en-US" altLang="en-US" sz="1400" dirty="0">
                <a:latin typeface="Courier New" panose="02070309020205020404" pitchFamily="49" charset="0"/>
              </a:rPr>
              <a:t>"multiple"</a:t>
            </a:r>
          </a:p>
          <a:p>
            <a:pPr>
              <a:lnSpc>
                <a:spcPct val="100000"/>
              </a:lnSpc>
              <a:spcBef>
                <a:spcPct val="20000"/>
              </a:spcBef>
              <a:buSzTx/>
            </a:pPr>
            <a:r>
              <a:rPr lang="en-US" altLang="en-US" sz="2000" dirty="0">
                <a:latin typeface="Arial" panose="020B0604020202020204" pitchFamily="34" charset="0"/>
              </a:rPr>
              <a:t>The </a:t>
            </a:r>
            <a:r>
              <a:rPr lang="en-US" altLang="en-US" dirty="0">
                <a:latin typeface="Courier New" panose="02070309020205020404" pitchFamily="49" charset="0"/>
              </a:rPr>
              <a:t>name</a:t>
            </a:r>
            <a:r>
              <a:rPr lang="en-US" altLang="en-US" sz="2000" dirty="0">
                <a:latin typeface="Arial" panose="020B0604020202020204" pitchFamily="34" charset="0"/>
              </a:rPr>
              <a:t> attribute of </a:t>
            </a:r>
            <a:r>
              <a:rPr lang="en-US" altLang="en-US" dirty="0">
                <a:latin typeface="Courier New" panose="02070309020205020404" pitchFamily="49" charset="0"/>
              </a:rPr>
              <a:t>&lt;select&gt;</a:t>
            </a:r>
            <a:r>
              <a:rPr lang="en-US" altLang="en-US" sz="2000" dirty="0">
                <a:latin typeface="Arial" panose="020B0604020202020204" pitchFamily="34" charset="0"/>
              </a:rPr>
              <a:t> is required</a:t>
            </a:r>
          </a:p>
          <a:p>
            <a:pPr>
              <a:lnSpc>
                <a:spcPct val="100000"/>
              </a:lnSpc>
              <a:spcBef>
                <a:spcPct val="20000"/>
              </a:spcBef>
              <a:buSzTx/>
            </a:pPr>
            <a:r>
              <a:rPr lang="en-US" altLang="en-US" sz="2000" dirty="0">
                <a:latin typeface="Arial" panose="020B0604020202020204" pitchFamily="34" charset="0"/>
              </a:rPr>
              <a:t>The </a:t>
            </a:r>
            <a:r>
              <a:rPr lang="en-US" altLang="en-US" dirty="0">
                <a:latin typeface="Courier New" panose="02070309020205020404" pitchFamily="49" charset="0"/>
              </a:rPr>
              <a:t>size</a:t>
            </a:r>
            <a:r>
              <a:rPr lang="en-US" altLang="en-US" sz="2000" dirty="0">
                <a:latin typeface="Arial" panose="020B0604020202020204" pitchFamily="34" charset="0"/>
              </a:rPr>
              <a:t> attribute of </a:t>
            </a:r>
            <a:r>
              <a:rPr lang="en-US" altLang="en-US" dirty="0">
                <a:latin typeface="Courier New" panose="02070309020205020404" pitchFamily="49" charset="0"/>
              </a:rPr>
              <a:t>&lt;select&gt;</a:t>
            </a:r>
            <a:r>
              <a:rPr lang="en-US" altLang="en-US" sz="2000" dirty="0">
                <a:latin typeface="Arial" panose="020B0604020202020204" pitchFamily="34" charset="0"/>
              </a:rPr>
              <a:t> can be included to specify the number of menu items to be displayed (the default is 1)</a:t>
            </a:r>
          </a:p>
          <a:p>
            <a:pPr lvl="1">
              <a:lnSpc>
                <a:spcPct val="100000"/>
              </a:lnSpc>
              <a:spcBef>
                <a:spcPct val="20000"/>
              </a:spcBef>
              <a:buSzTx/>
            </a:pPr>
            <a:r>
              <a:rPr lang="en-US" altLang="en-US" dirty="0">
                <a:latin typeface="Arial" panose="020B0604020202020204" pitchFamily="34" charset="0"/>
              </a:rPr>
              <a:t>If </a:t>
            </a:r>
            <a:r>
              <a:rPr lang="en-US" altLang="en-US" sz="1400" dirty="0">
                <a:latin typeface="Courier New" panose="02070309020205020404" pitchFamily="49" charset="0"/>
              </a:rPr>
              <a:t>size</a:t>
            </a:r>
            <a:r>
              <a:rPr lang="en-US" altLang="en-US" dirty="0">
                <a:latin typeface="Arial" panose="020B0604020202020204" pitchFamily="34" charset="0"/>
              </a:rPr>
              <a:t> is set to &gt; 1 or if </a:t>
            </a:r>
            <a:r>
              <a:rPr lang="en-US" altLang="en-US" sz="1400" dirty="0">
                <a:latin typeface="Courier New" panose="02070309020205020404" pitchFamily="49" charset="0"/>
              </a:rPr>
              <a:t>multiple</a:t>
            </a:r>
            <a:r>
              <a:rPr lang="en-US" altLang="en-US" dirty="0">
                <a:latin typeface="Arial" panose="020B0604020202020204" pitchFamily="34" charset="0"/>
              </a:rPr>
              <a:t> is specified, the menu is displayed as a pop-up menu</a:t>
            </a:r>
          </a:p>
        </p:txBody>
      </p:sp>
    </p:spTree>
    <p:extLst>
      <p:ext uri="{BB962C8B-B14F-4D97-AF65-F5344CB8AC3E}">
        <p14:creationId xmlns:p14="http://schemas.microsoft.com/office/powerpoint/2010/main" val="4020746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pPr>
              <a:spcBef>
                <a:spcPct val="20000"/>
              </a:spcBef>
            </a:pPr>
            <a:r>
              <a:rPr lang="en-US" altLang="en-US" dirty="0"/>
              <a:t> Forms (continued)</a:t>
            </a:r>
          </a:p>
        </p:txBody>
      </p:sp>
      <p:sp>
        <p:nvSpPr>
          <p:cNvPr id="136195" name="Rectangle 3"/>
          <p:cNvSpPr>
            <a:spLocks noGrp="1" noChangeArrowheads="1"/>
          </p:cNvSpPr>
          <p:nvPr>
            <p:ph type="body" idx="1"/>
          </p:nvPr>
        </p:nvSpPr>
        <p:spPr/>
        <p:txBody>
          <a:bodyPr>
            <a:normAutofit fontScale="70000" lnSpcReduction="20000"/>
          </a:bodyPr>
          <a:lstStyle/>
          <a:p>
            <a:pPr>
              <a:lnSpc>
                <a:spcPct val="70000"/>
              </a:lnSpc>
              <a:spcBef>
                <a:spcPct val="20000"/>
              </a:spcBef>
              <a:buSzTx/>
              <a:buFontTx/>
              <a:buNone/>
            </a:pPr>
            <a:r>
              <a:rPr lang="en-US" altLang="en-US" sz="4400" i="1" dirty="0">
                <a:latin typeface="Arial" panose="020B0604020202020204" pitchFamily="34" charset="0"/>
              </a:rPr>
              <a:t> </a:t>
            </a:r>
            <a:r>
              <a:rPr lang="en-US" altLang="en-US" b="0" dirty="0">
                <a:latin typeface="Arial" panose="020B0604020202020204" pitchFamily="34" charset="0"/>
              </a:rPr>
              <a:t>Menus (continued)</a:t>
            </a:r>
          </a:p>
          <a:p>
            <a:pPr lvl="1">
              <a:lnSpc>
                <a:spcPct val="70000"/>
              </a:lnSpc>
              <a:spcBef>
                <a:spcPct val="20000"/>
              </a:spcBef>
              <a:buSzTx/>
            </a:pPr>
            <a:r>
              <a:rPr lang="en-US" altLang="en-US" b="0" dirty="0">
                <a:latin typeface="Arial" panose="020B0604020202020204" pitchFamily="34" charset="0"/>
              </a:rPr>
              <a:t>Each item of a menu is specified with an </a:t>
            </a:r>
            <a:r>
              <a:rPr lang="en-US" altLang="en-US" dirty="0">
                <a:latin typeface="Courier New" panose="02070309020205020404" pitchFamily="49" charset="0"/>
              </a:rPr>
              <a:t>&lt;option&gt;</a:t>
            </a:r>
            <a:r>
              <a:rPr lang="en-US" altLang="en-US" b="0" dirty="0">
                <a:latin typeface="Arial" panose="020B0604020202020204" pitchFamily="34" charset="0"/>
              </a:rPr>
              <a:t> tag, whose pure text content (no tags) is the value of the item</a:t>
            </a:r>
          </a:p>
          <a:p>
            <a:pPr lvl="1">
              <a:lnSpc>
                <a:spcPct val="70000"/>
              </a:lnSpc>
              <a:spcBef>
                <a:spcPct val="20000"/>
              </a:spcBef>
              <a:buSzTx/>
            </a:pPr>
            <a:r>
              <a:rPr lang="en-US" altLang="en-US" b="0" dirty="0">
                <a:latin typeface="Arial" panose="020B0604020202020204" pitchFamily="34" charset="0"/>
              </a:rPr>
              <a:t>An </a:t>
            </a:r>
            <a:r>
              <a:rPr lang="en-US" altLang="en-US" dirty="0">
                <a:latin typeface="Courier New" panose="02070309020205020404" pitchFamily="49" charset="0"/>
              </a:rPr>
              <a:t>&lt;option&gt;</a:t>
            </a:r>
            <a:r>
              <a:rPr lang="en-US" altLang="en-US" b="0" dirty="0">
                <a:latin typeface="Arial" panose="020B0604020202020204" pitchFamily="34" charset="0"/>
              </a:rPr>
              <a:t> tag can include the </a:t>
            </a:r>
            <a:r>
              <a:rPr lang="en-US" altLang="en-US" dirty="0">
                <a:latin typeface="Courier New" panose="02070309020205020404" pitchFamily="49" charset="0"/>
              </a:rPr>
              <a:t>selected</a:t>
            </a:r>
            <a:r>
              <a:rPr lang="en-US" altLang="en-US" b="0" dirty="0">
                <a:latin typeface="Arial" panose="020B0604020202020204" pitchFamily="34" charset="0"/>
              </a:rPr>
              <a:t> attribute, which when assigned </a:t>
            </a:r>
            <a:r>
              <a:rPr lang="en-US" altLang="en-US" dirty="0">
                <a:latin typeface="Courier New" panose="02070309020205020404" pitchFamily="49" charset="0"/>
              </a:rPr>
              <a:t>"selected” </a:t>
            </a:r>
            <a:r>
              <a:rPr lang="en-US" altLang="en-US" b="0" dirty="0">
                <a:latin typeface="Arial" panose="020B0604020202020204" pitchFamily="34" charset="0"/>
              </a:rPr>
              <a:t>specifies that the item is preselected</a:t>
            </a:r>
          </a:p>
          <a:p>
            <a:pPr>
              <a:lnSpc>
                <a:spcPct val="70000"/>
              </a:lnSpc>
              <a:spcBef>
                <a:spcPct val="20000"/>
              </a:spcBef>
              <a:buSzTx/>
              <a:buFontTx/>
              <a:buNone/>
            </a:pPr>
            <a:r>
              <a:rPr lang="en-US" altLang="en-US" sz="2000" dirty="0">
                <a:latin typeface="Courier New" panose="02070309020205020404" pitchFamily="49" charset="0"/>
              </a:rPr>
              <a:t>Grocery Menu - milk, bread, eggs, cheese</a:t>
            </a:r>
          </a:p>
          <a:p>
            <a:pPr>
              <a:lnSpc>
                <a:spcPct val="70000"/>
              </a:lnSpc>
              <a:spcBef>
                <a:spcPct val="20000"/>
              </a:spcBef>
              <a:buSzTx/>
              <a:buFontTx/>
              <a:buNone/>
            </a:pPr>
            <a:r>
              <a:rPr lang="en-US" altLang="en-US" sz="2000" dirty="0">
                <a:latin typeface="Courier New" panose="02070309020205020404" pitchFamily="49" charset="0"/>
              </a:rPr>
              <a:t>&lt;form action = ""&gt;</a:t>
            </a:r>
          </a:p>
          <a:p>
            <a:pPr>
              <a:lnSpc>
                <a:spcPct val="70000"/>
              </a:lnSpc>
              <a:spcBef>
                <a:spcPct val="20000"/>
              </a:spcBef>
              <a:buSzTx/>
              <a:buFontTx/>
              <a:buNone/>
            </a:pPr>
            <a:r>
              <a:rPr lang="en-US" altLang="en-US" sz="2000" dirty="0">
                <a:latin typeface="Courier New" panose="02070309020205020404" pitchFamily="49" charset="0"/>
              </a:rPr>
              <a:t>  &lt;p&gt;</a:t>
            </a:r>
          </a:p>
          <a:p>
            <a:pPr>
              <a:lnSpc>
                <a:spcPct val="70000"/>
              </a:lnSpc>
              <a:spcBef>
                <a:spcPct val="20000"/>
              </a:spcBef>
              <a:buSzTx/>
              <a:buFontTx/>
              <a:buNone/>
            </a:pPr>
            <a:r>
              <a:rPr lang="en-US" altLang="en-US" sz="2000" dirty="0">
                <a:latin typeface="Courier New" panose="02070309020205020404" pitchFamily="49" charset="0"/>
              </a:rPr>
              <a:t>    With size = 1 (the default)</a:t>
            </a:r>
          </a:p>
          <a:p>
            <a:pPr>
              <a:lnSpc>
                <a:spcPct val="70000"/>
              </a:lnSpc>
              <a:spcBef>
                <a:spcPct val="20000"/>
              </a:spcBef>
              <a:buSzTx/>
              <a:buFontTx/>
              <a:buNone/>
            </a:pPr>
            <a:r>
              <a:rPr lang="en-US" altLang="en-US" sz="2000" dirty="0">
                <a:latin typeface="Courier New" panose="02070309020205020404" pitchFamily="49" charset="0"/>
              </a:rPr>
              <a:t>    &lt;select name = "groceries"&gt; </a:t>
            </a:r>
          </a:p>
          <a:p>
            <a:pPr>
              <a:lnSpc>
                <a:spcPct val="70000"/>
              </a:lnSpc>
              <a:spcBef>
                <a:spcPct val="20000"/>
              </a:spcBef>
              <a:buSzTx/>
              <a:buFontTx/>
              <a:buNone/>
            </a:pPr>
            <a:r>
              <a:rPr lang="en-US" altLang="en-US" sz="2000" dirty="0">
                <a:latin typeface="Courier New" panose="02070309020205020404" pitchFamily="49" charset="0"/>
              </a:rPr>
              <a:t>      &lt;option&gt; milk &lt;/option&gt;</a:t>
            </a:r>
          </a:p>
          <a:p>
            <a:pPr>
              <a:lnSpc>
                <a:spcPct val="70000"/>
              </a:lnSpc>
              <a:spcBef>
                <a:spcPct val="20000"/>
              </a:spcBef>
              <a:buSzTx/>
              <a:buFontTx/>
              <a:buNone/>
            </a:pPr>
            <a:r>
              <a:rPr lang="en-US" altLang="en-US" sz="2000" dirty="0">
                <a:latin typeface="Courier New" panose="02070309020205020404" pitchFamily="49" charset="0"/>
              </a:rPr>
              <a:t>      &lt;option&gt; bread &lt;/option&gt;</a:t>
            </a:r>
          </a:p>
          <a:p>
            <a:pPr>
              <a:lnSpc>
                <a:spcPct val="70000"/>
              </a:lnSpc>
              <a:spcBef>
                <a:spcPct val="20000"/>
              </a:spcBef>
              <a:buSzTx/>
              <a:buFontTx/>
              <a:buNone/>
            </a:pPr>
            <a:r>
              <a:rPr lang="en-US" altLang="en-US" sz="2000" dirty="0">
                <a:latin typeface="Courier New" panose="02070309020205020404" pitchFamily="49" charset="0"/>
              </a:rPr>
              <a:t>      &lt;option&gt; eggs &lt;/option&gt;</a:t>
            </a:r>
          </a:p>
          <a:p>
            <a:pPr>
              <a:lnSpc>
                <a:spcPct val="70000"/>
              </a:lnSpc>
              <a:spcBef>
                <a:spcPct val="20000"/>
              </a:spcBef>
              <a:buSzTx/>
              <a:buFontTx/>
              <a:buNone/>
            </a:pPr>
            <a:r>
              <a:rPr lang="en-US" altLang="en-US" sz="2000" dirty="0">
                <a:latin typeface="Courier New" panose="02070309020205020404" pitchFamily="49" charset="0"/>
              </a:rPr>
              <a:t>      &lt;option&gt; cheese &lt;/option&gt;</a:t>
            </a:r>
          </a:p>
          <a:p>
            <a:pPr>
              <a:lnSpc>
                <a:spcPct val="70000"/>
              </a:lnSpc>
              <a:spcBef>
                <a:spcPct val="20000"/>
              </a:spcBef>
              <a:buSzTx/>
              <a:buFontTx/>
              <a:buNone/>
            </a:pPr>
            <a:r>
              <a:rPr lang="en-US" altLang="en-US" sz="2000" dirty="0">
                <a:latin typeface="Courier New" panose="02070309020205020404" pitchFamily="49" charset="0"/>
              </a:rPr>
              <a:t>    &lt;/select&gt;</a:t>
            </a:r>
          </a:p>
          <a:p>
            <a:pPr>
              <a:lnSpc>
                <a:spcPct val="70000"/>
              </a:lnSpc>
              <a:spcBef>
                <a:spcPct val="20000"/>
              </a:spcBef>
              <a:buSzTx/>
              <a:buFontTx/>
              <a:buNone/>
            </a:pPr>
            <a:r>
              <a:rPr lang="en-US" altLang="en-US" sz="2000" dirty="0">
                <a:latin typeface="Courier New" panose="02070309020205020404" pitchFamily="49" charset="0"/>
              </a:rPr>
              <a:t>  &lt;/p&gt;</a:t>
            </a:r>
          </a:p>
          <a:p>
            <a:pPr>
              <a:lnSpc>
                <a:spcPct val="70000"/>
              </a:lnSpc>
              <a:spcBef>
                <a:spcPct val="20000"/>
              </a:spcBef>
              <a:buSzTx/>
              <a:buFontTx/>
              <a:buNone/>
            </a:pPr>
            <a:r>
              <a:rPr lang="en-US" altLang="en-US" sz="2000" dirty="0">
                <a:latin typeface="Courier New" panose="02070309020205020404" pitchFamily="49" charset="0"/>
              </a:rPr>
              <a:t>&lt;/form&gt;</a:t>
            </a:r>
          </a:p>
        </p:txBody>
      </p:sp>
    </p:spTree>
    <p:extLst>
      <p:ext uri="{BB962C8B-B14F-4D97-AF65-F5344CB8AC3E}">
        <p14:creationId xmlns:p14="http://schemas.microsoft.com/office/powerpoint/2010/main" val="19278216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pPr>
              <a:spcBef>
                <a:spcPct val="20000"/>
              </a:spcBef>
            </a:pPr>
            <a:r>
              <a:rPr lang="en-US" altLang="en-US" dirty="0"/>
              <a:t>Forms (continued)</a:t>
            </a:r>
          </a:p>
        </p:txBody>
      </p:sp>
      <p:sp>
        <p:nvSpPr>
          <p:cNvPr id="137219" name="Rectangle 3"/>
          <p:cNvSpPr>
            <a:spLocks noGrp="1" noChangeArrowheads="1"/>
          </p:cNvSpPr>
          <p:nvPr>
            <p:ph type="body" idx="1"/>
          </p:nvPr>
        </p:nvSpPr>
        <p:spPr/>
        <p:txBody>
          <a:bodyPr>
            <a:normAutofit fontScale="62500" lnSpcReduction="20000"/>
          </a:bodyPr>
          <a:lstStyle/>
          <a:p>
            <a:pPr>
              <a:lnSpc>
                <a:spcPct val="100000"/>
              </a:lnSpc>
              <a:spcBef>
                <a:spcPct val="20000"/>
              </a:spcBef>
              <a:buSzTx/>
              <a:buFontTx/>
              <a:buChar char="-"/>
            </a:pPr>
            <a:r>
              <a:rPr lang="en-US" altLang="en-US" sz="1400" i="1">
                <a:latin typeface="Arial" panose="020B0604020202020204" pitchFamily="34" charset="0"/>
              </a:rPr>
              <a:t>Widgets </a:t>
            </a:r>
            <a:r>
              <a:rPr lang="en-US" altLang="en-US" sz="1400">
                <a:latin typeface="Arial" panose="020B0604020202020204" pitchFamily="34" charset="0"/>
              </a:rPr>
              <a:t>(continued)</a:t>
            </a:r>
          </a:p>
          <a:p>
            <a:pPr>
              <a:lnSpc>
                <a:spcPct val="100000"/>
              </a:lnSpc>
              <a:spcBef>
                <a:spcPct val="20000"/>
              </a:spcBef>
              <a:buSzTx/>
              <a:buFontTx/>
              <a:buChar char="-"/>
            </a:pPr>
            <a:endParaRPr lang="en-US" altLang="en-US" sz="1400">
              <a:latin typeface="Arial" panose="020B0604020202020204" pitchFamily="34" charset="0"/>
            </a:endParaRPr>
          </a:p>
          <a:p>
            <a:pPr>
              <a:lnSpc>
                <a:spcPct val="100000"/>
              </a:lnSpc>
              <a:spcBef>
                <a:spcPct val="20000"/>
              </a:spcBef>
              <a:buSzTx/>
              <a:buFontTx/>
              <a:buChar char="-"/>
            </a:pPr>
            <a:endParaRPr lang="en-US" altLang="en-US" sz="1400">
              <a:latin typeface="Arial" panose="020B0604020202020204" pitchFamily="34" charset="0"/>
            </a:endParaRPr>
          </a:p>
          <a:p>
            <a:pPr>
              <a:lnSpc>
                <a:spcPct val="100000"/>
              </a:lnSpc>
              <a:spcBef>
                <a:spcPct val="20000"/>
              </a:spcBef>
              <a:buSzTx/>
              <a:buFontTx/>
              <a:buChar char="-"/>
            </a:pPr>
            <a:endParaRPr lang="en-US" altLang="en-US" sz="1400">
              <a:latin typeface="Arial" panose="020B0604020202020204" pitchFamily="34" charset="0"/>
            </a:endParaRPr>
          </a:p>
          <a:p>
            <a:pPr>
              <a:lnSpc>
                <a:spcPct val="100000"/>
              </a:lnSpc>
              <a:spcBef>
                <a:spcPct val="20000"/>
              </a:spcBef>
              <a:buSzTx/>
              <a:buFontTx/>
              <a:buChar char="-"/>
            </a:pPr>
            <a:endParaRPr lang="en-US" altLang="en-US" sz="1400">
              <a:latin typeface="Arial" panose="020B0604020202020204" pitchFamily="34" charset="0"/>
            </a:endParaRPr>
          </a:p>
          <a:p>
            <a:pPr>
              <a:lnSpc>
                <a:spcPct val="100000"/>
              </a:lnSpc>
              <a:spcBef>
                <a:spcPct val="20000"/>
              </a:spcBef>
              <a:buSzTx/>
              <a:buFontTx/>
              <a:buChar char="-"/>
            </a:pPr>
            <a:endParaRPr lang="en-US" altLang="en-US" sz="1400">
              <a:latin typeface="Arial" panose="020B0604020202020204" pitchFamily="34" charset="0"/>
            </a:endParaRPr>
          </a:p>
          <a:p>
            <a:pPr>
              <a:lnSpc>
                <a:spcPct val="100000"/>
              </a:lnSpc>
              <a:spcBef>
                <a:spcPct val="20000"/>
              </a:spcBef>
              <a:buSzTx/>
              <a:buFontTx/>
              <a:buChar char="-"/>
            </a:pPr>
            <a:endParaRPr lang="en-US" altLang="en-US" sz="1400">
              <a:latin typeface="Arial" panose="020B0604020202020204" pitchFamily="34" charset="0"/>
            </a:endParaRPr>
          </a:p>
          <a:p>
            <a:pPr>
              <a:spcBef>
                <a:spcPct val="20000"/>
              </a:spcBef>
              <a:buSzTx/>
            </a:pPr>
            <a:r>
              <a:rPr lang="en-US" altLang="en-US" sz="1400">
                <a:latin typeface="Arial" panose="020B0604020202020204" pitchFamily="34" charset="0"/>
              </a:rPr>
              <a:t>After clicking the menu:</a:t>
            </a:r>
          </a:p>
          <a:p>
            <a:pPr>
              <a:lnSpc>
                <a:spcPct val="100000"/>
              </a:lnSpc>
              <a:spcBef>
                <a:spcPct val="20000"/>
              </a:spcBef>
              <a:buSzTx/>
              <a:buFontTx/>
              <a:buChar char="-"/>
            </a:pPr>
            <a:endParaRPr lang="en-US" altLang="en-US" sz="1400">
              <a:latin typeface="Arial" panose="020B0604020202020204" pitchFamily="34" charset="0"/>
            </a:endParaRPr>
          </a:p>
          <a:p>
            <a:pPr>
              <a:spcBef>
                <a:spcPct val="20000"/>
              </a:spcBef>
            </a:pPr>
            <a:endParaRPr lang="en-US" altLang="en-US"/>
          </a:p>
          <a:p>
            <a:pPr>
              <a:spcBef>
                <a:spcPct val="20000"/>
              </a:spcBef>
            </a:pPr>
            <a:endParaRPr lang="en-US" altLang="en-US"/>
          </a:p>
          <a:p>
            <a:pPr>
              <a:spcBef>
                <a:spcPct val="20000"/>
              </a:spcBef>
            </a:pPr>
            <a:endParaRPr lang="en-US" altLang="en-US"/>
          </a:p>
          <a:p>
            <a:pPr>
              <a:spcBef>
                <a:spcPct val="20000"/>
              </a:spcBef>
            </a:pPr>
            <a:endParaRPr lang="en-US" altLang="en-US"/>
          </a:p>
          <a:p>
            <a:pPr>
              <a:spcBef>
                <a:spcPct val="20000"/>
              </a:spcBef>
            </a:pPr>
            <a:endParaRPr lang="en-US" altLang="en-US"/>
          </a:p>
          <a:p>
            <a:pPr>
              <a:spcBef>
                <a:spcPct val="20000"/>
              </a:spcBef>
              <a:buSzTx/>
            </a:pPr>
            <a:r>
              <a:rPr lang="en-US" altLang="en-US" sz="1400">
                <a:latin typeface="Arial" panose="020B0604020202020204" pitchFamily="34" charset="0"/>
              </a:rPr>
              <a:t>After changing </a:t>
            </a:r>
            <a:r>
              <a:rPr lang="en-US" altLang="en-US" sz="1200">
                <a:latin typeface="Courier New" panose="02070309020205020404" pitchFamily="49" charset="0"/>
              </a:rPr>
              <a:t>size</a:t>
            </a:r>
            <a:r>
              <a:rPr lang="en-US" altLang="en-US" sz="1400">
                <a:latin typeface="Arial" panose="020B0604020202020204" pitchFamily="34" charset="0"/>
              </a:rPr>
              <a:t> to 2:</a:t>
            </a:r>
          </a:p>
          <a:p>
            <a:pPr>
              <a:spcBef>
                <a:spcPct val="20000"/>
              </a:spcBef>
              <a:buSzTx/>
            </a:pPr>
            <a:endParaRPr lang="en-US" altLang="en-US" sz="1400">
              <a:latin typeface="Arial" panose="020B0604020202020204" pitchFamily="34" charset="0"/>
            </a:endParaRPr>
          </a:p>
          <a:p>
            <a:pPr>
              <a:spcBef>
                <a:spcPct val="20000"/>
              </a:spcBef>
            </a:pPr>
            <a:endParaRPr lang="en-US" altLang="en-US"/>
          </a:p>
        </p:txBody>
      </p:sp>
      <p:graphicFrame>
        <p:nvGraphicFramePr>
          <p:cNvPr id="137220" name="Object 4"/>
          <p:cNvGraphicFramePr>
            <a:graphicFrameLocks noChangeAspect="1"/>
          </p:cNvGraphicFramePr>
          <p:nvPr/>
        </p:nvGraphicFramePr>
        <p:xfrm>
          <a:off x="4495800" y="1838740"/>
          <a:ext cx="5867400" cy="1371600"/>
        </p:xfrm>
        <a:graphic>
          <a:graphicData uri="http://schemas.openxmlformats.org/presentationml/2006/ole">
            <mc:AlternateContent xmlns:mc="http://schemas.openxmlformats.org/markup-compatibility/2006">
              <mc:Choice xmlns:v="urn:schemas-microsoft-com:vml" Requires="v">
                <p:oleObj spid="_x0000_s7179" name="Document" r:id="rId3" imgW="5153040" imgH="1287360" progId="Word.Document.8">
                  <p:embed/>
                </p:oleObj>
              </mc:Choice>
              <mc:Fallback>
                <p:oleObj name="Document" r:id="rId3" imgW="5153040" imgH="1287360" progId="Word.Document.8">
                  <p:embed/>
                  <p:pic>
                    <p:nvPicPr>
                      <p:cNvPr id="13722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1838740"/>
                        <a:ext cx="58674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7221" name="Object 5"/>
          <p:cNvGraphicFramePr>
            <a:graphicFrameLocks noChangeAspect="1"/>
          </p:cNvGraphicFramePr>
          <p:nvPr/>
        </p:nvGraphicFramePr>
        <p:xfrm>
          <a:off x="4572000" y="3429001"/>
          <a:ext cx="5791200" cy="1676400"/>
        </p:xfrm>
        <a:graphic>
          <a:graphicData uri="http://schemas.openxmlformats.org/presentationml/2006/ole">
            <mc:AlternateContent xmlns:mc="http://schemas.openxmlformats.org/markup-compatibility/2006">
              <mc:Choice xmlns:v="urn:schemas-microsoft-com:vml" Requires="v">
                <p:oleObj spid="_x0000_s7180" name="Document" r:id="rId5" imgW="5153760" imgH="1656360" progId="Word.Document.8">
                  <p:embed/>
                </p:oleObj>
              </mc:Choice>
              <mc:Fallback>
                <p:oleObj name="Document" r:id="rId5" imgW="5153760" imgH="1656360" progId="Word.Document.8">
                  <p:embed/>
                  <p:pic>
                    <p:nvPicPr>
                      <p:cNvPr id="137221"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429001"/>
                        <a:ext cx="57912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7222" name="Object 6"/>
          <p:cNvGraphicFramePr>
            <a:graphicFrameLocks noChangeAspect="1"/>
          </p:cNvGraphicFramePr>
          <p:nvPr/>
        </p:nvGraphicFramePr>
        <p:xfrm>
          <a:off x="4648200" y="5385356"/>
          <a:ext cx="5715000" cy="1409700"/>
        </p:xfrm>
        <a:graphic>
          <a:graphicData uri="http://schemas.openxmlformats.org/presentationml/2006/ole">
            <mc:AlternateContent xmlns:mc="http://schemas.openxmlformats.org/markup-compatibility/2006">
              <mc:Choice xmlns:v="urn:schemas-microsoft-com:vml" Requires="v">
                <p:oleObj spid="_x0000_s7181" name="Document" r:id="rId7" imgW="5153760" imgH="1263240" progId="Word.Document.8">
                  <p:embed/>
                </p:oleObj>
              </mc:Choice>
              <mc:Fallback>
                <p:oleObj name="Document" r:id="rId7" imgW="5153760" imgH="1263240" progId="Word.Document.8">
                  <p:embed/>
                  <p:pic>
                    <p:nvPicPr>
                      <p:cNvPr id="137222"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8200" y="5385356"/>
                        <a:ext cx="5715000" cy="140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2429393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37221"/>
                                        </p:tgtEl>
                                        <p:attrNameLst>
                                          <p:attrName>style.visibility</p:attrName>
                                        </p:attrNameLst>
                                      </p:cBhvr>
                                      <p:to>
                                        <p:strVal val="visible"/>
                                      </p:to>
                                    </p:set>
                                    <p:anim calcmode="lin" valueType="num">
                                      <p:cBhvr additive="base">
                                        <p:cTn id="7" dur="500" fill="hold"/>
                                        <p:tgtEl>
                                          <p:spTgt spid="137221"/>
                                        </p:tgtEl>
                                        <p:attrNameLst>
                                          <p:attrName>ppt_x</p:attrName>
                                        </p:attrNameLst>
                                      </p:cBhvr>
                                      <p:tavLst>
                                        <p:tav tm="0">
                                          <p:val>
                                            <p:strVal val="#ppt_x"/>
                                          </p:val>
                                        </p:tav>
                                        <p:tav tm="100000">
                                          <p:val>
                                            <p:strVal val="#ppt_x"/>
                                          </p:val>
                                        </p:tav>
                                      </p:tavLst>
                                    </p:anim>
                                    <p:anim calcmode="lin" valueType="num">
                                      <p:cBhvr additive="base">
                                        <p:cTn id="8" dur="500" fill="hold"/>
                                        <p:tgtEl>
                                          <p:spTgt spid="13722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6" fill="hold" nodeType="clickEffect">
                                  <p:stCondLst>
                                    <p:cond delay="0"/>
                                  </p:stCondLst>
                                  <p:childTnLst>
                                    <p:set>
                                      <p:cBhvr>
                                        <p:cTn id="12" dur="1" fill="hold">
                                          <p:stCondLst>
                                            <p:cond delay="0"/>
                                          </p:stCondLst>
                                        </p:cTn>
                                        <p:tgtEl>
                                          <p:spTgt spid="137222"/>
                                        </p:tgtEl>
                                        <p:attrNameLst>
                                          <p:attrName>style.visibility</p:attrName>
                                        </p:attrNameLst>
                                      </p:cBhvr>
                                      <p:to>
                                        <p:strVal val="visible"/>
                                      </p:to>
                                    </p:set>
                                    <p:anim calcmode="lin" valueType="num">
                                      <p:cBhvr additive="base">
                                        <p:cTn id="13" dur="500" fill="hold"/>
                                        <p:tgtEl>
                                          <p:spTgt spid="137222"/>
                                        </p:tgtEl>
                                        <p:attrNameLst>
                                          <p:attrName>ppt_x</p:attrName>
                                        </p:attrNameLst>
                                      </p:cBhvr>
                                      <p:tavLst>
                                        <p:tav tm="0">
                                          <p:val>
                                            <p:strVal val="1+#ppt_w/2"/>
                                          </p:val>
                                        </p:tav>
                                        <p:tav tm="100000">
                                          <p:val>
                                            <p:strVal val="#ppt_x"/>
                                          </p:val>
                                        </p:tav>
                                      </p:tavLst>
                                    </p:anim>
                                    <p:anim calcmode="lin" valueType="num">
                                      <p:cBhvr additive="base">
                                        <p:cTn id="14" dur="500" fill="hold"/>
                                        <p:tgtEl>
                                          <p:spTgt spid="1372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pPr>
              <a:spcBef>
                <a:spcPct val="20000"/>
              </a:spcBef>
            </a:pPr>
            <a:r>
              <a:rPr lang="en-US" altLang="en-US" dirty="0"/>
              <a:t>Forms (continued)</a:t>
            </a:r>
          </a:p>
        </p:txBody>
      </p:sp>
      <p:sp>
        <p:nvSpPr>
          <p:cNvPr id="138243" name="Rectangle 3"/>
          <p:cNvSpPr>
            <a:spLocks noGrp="1" noChangeArrowheads="1"/>
          </p:cNvSpPr>
          <p:nvPr>
            <p:ph type="body" idx="1"/>
          </p:nvPr>
        </p:nvSpPr>
        <p:spPr/>
        <p:txBody>
          <a:bodyPr>
            <a:normAutofit fontScale="62500" lnSpcReduction="20000"/>
          </a:bodyPr>
          <a:lstStyle/>
          <a:p>
            <a:pPr>
              <a:lnSpc>
                <a:spcPct val="100000"/>
              </a:lnSpc>
              <a:spcBef>
                <a:spcPct val="20000"/>
              </a:spcBef>
              <a:buSzTx/>
              <a:buFontTx/>
              <a:buChar char="-"/>
            </a:pPr>
            <a:r>
              <a:rPr lang="en-US" altLang="en-US" b="0" i="1">
                <a:latin typeface="Arial" panose="020B0604020202020204" pitchFamily="34" charset="0"/>
              </a:rPr>
              <a:t>Widgets </a:t>
            </a:r>
            <a:r>
              <a:rPr lang="en-US" altLang="en-US" b="0">
                <a:latin typeface="Arial" panose="020B0604020202020204" pitchFamily="34" charset="0"/>
              </a:rPr>
              <a:t>(continued)</a:t>
            </a:r>
          </a:p>
          <a:p>
            <a:pPr>
              <a:lnSpc>
                <a:spcPct val="100000"/>
              </a:lnSpc>
              <a:spcBef>
                <a:spcPct val="20000"/>
              </a:spcBef>
              <a:buSzTx/>
              <a:buFontTx/>
              <a:buNone/>
            </a:pPr>
            <a:r>
              <a:rPr lang="en-US" altLang="en-US" b="0">
                <a:latin typeface="Arial" panose="020B0604020202020204" pitchFamily="34" charset="0"/>
              </a:rPr>
              <a:t>5. Text areas - created with </a:t>
            </a:r>
            <a:r>
              <a:rPr lang="en-US" altLang="en-US" sz="2000">
                <a:latin typeface="Courier New" panose="02070309020205020404" pitchFamily="49" charset="0"/>
              </a:rPr>
              <a:t>&lt;textarea&gt;</a:t>
            </a:r>
            <a:endParaRPr lang="en-US" altLang="en-US" b="0">
              <a:latin typeface="Arial" panose="020B0604020202020204" pitchFamily="34" charset="0"/>
            </a:endParaRPr>
          </a:p>
          <a:p>
            <a:pPr lvl="1">
              <a:lnSpc>
                <a:spcPct val="100000"/>
              </a:lnSpc>
              <a:spcBef>
                <a:spcPct val="20000"/>
              </a:spcBef>
              <a:buSzTx/>
            </a:pPr>
            <a:r>
              <a:rPr lang="en-US" altLang="en-US" b="0">
                <a:latin typeface="Arial" panose="020B0604020202020204" pitchFamily="34" charset="0"/>
              </a:rPr>
              <a:t>Usually include the </a:t>
            </a:r>
            <a:r>
              <a:rPr lang="en-US" altLang="en-US">
                <a:latin typeface="Courier New" panose="02070309020205020404" pitchFamily="49" charset="0"/>
              </a:rPr>
              <a:t>rows</a:t>
            </a:r>
            <a:r>
              <a:rPr lang="en-US" altLang="en-US" b="0">
                <a:latin typeface="Arial" panose="020B0604020202020204" pitchFamily="34" charset="0"/>
              </a:rPr>
              <a:t> and </a:t>
            </a:r>
            <a:r>
              <a:rPr lang="en-US" altLang="en-US">
                <a:latin typeface="Courier New" panose="02070309020205020404" pitchFamily="49" charset="0"/>
              </a:rPr>
              <a:t>cols</a:t>
            </a:r>
            <a:r>
              <a:rPr lang="en-US" altLang="en-US" b="0">
                <a:latin typeface="Arial" panose="020B0604020202020204" pitchFamily="34" charset="0"/>
              </a:rPr>
              <a:t> attributes to specify the size of the text area</a:t>
            </a:r>
          </a:p>
          <a:p>
            <a:pPr lvl="1">
              <a:lnSpc>
                <a:spcPct val="100000"/>
              </a:lnSpc>
              <a:spcBef>
                <a:spcPct val="20000"/>
              </a:spcBef>
              <a:buSzTx/>
            </a:pPr>
            <a:r>
              <a:rPr lang="en-US" altLang="en-US" b="0">
                <a:latin typeface="Arial" panose="020B0604020202020204" pitchFamily="34" charset="0"/>
              </a:rPr>
              <a:t>Default text can be included as the content of </a:t>
            </a:r>
            <a:r>
              <a:rPr lang="en-US" altLang="en-US">
                <a:latin typeface="Courier New" panose="02070309020205020404" pitchFamily="49" charset="0"/>
              </a:rPr>
              <a:t>&lt;textarea&gt;</a:t>
            </a:r>
            <a:endParaRPr lang="en-US" altLang="en-US" b="0">
              <a:latin typeface="Arial" panose="020B0604020202020204" pitchFamily="34" charset="0"/>
            </a:endParaRPr>
          </a:p>
          <a:p>
            <a:pPr lvl="1">
              <a:lnSpc>
                <a:spcPct val="100000"/>
              </a:lnSpc>
              <a:spcBef>
                <a:spcPct val="20000"/>
              </a:spcBef>
              <a:buSzTx/>
            </a:pPr>
            <a:r>
              <a:rPr lang="en-US" altLang="en-US" b="0">
                <a:latin typeface="Arial" panose="020B0604020202020204" pitchFamily="34" charset="0"/>
              </a:rPr>
              <a:t>Scrolling is implicit if the area is overfilled</a:t>
            </a:r>
          </a:p>
          <a:p>
            <a:pPr>
              <a:lnSpc>
                <a:spcPct val="100000"/>
              </a:lnSpc>
              <a:spcBef>
                <a:spcPct val="20000"/>
              </a:spcBef>
              <a:buSzTx/>
              <a:buFontTx/>
              <a:buNone/>
            </a:pPr>
            <a:r>
              <a:rPr lang="en-US" altLang="en-US">
                <a:latin typeface="Courier New" panose="02070309020205020404" pitchFamily="49" charset="0"/>
              </a:rPr>
              <a:t>Please provide your employment aspirations</a:t>
            </a:r>
          </a:p>
          <a:p>
            <a:pPr>
              <a:lnSpc>
                <a:spcPct val="100000"/>
              </a:lnSpc>
              <a:spcBef>
                <a:spcPct val="20000"/>
              </a:spcBef>
              <a:buSzTx/>
              <a:buFontTx/>
              <a:buNone/>
            </a:pPr>
            <a:r>
              <a:rPr lang="en-US" altLang="en-US">
                <a:latin typeface="Courier New" panose="02070309020205020404" pitchFamily="49" charset="0"/>
              </a:rPr>
              <a:t>&lt;form action = ""&gt;</a:t>
            </a:r>
          </a:p>
          <a:p>
            <a:pPr>
              <a:lnSpc>
                <a:spcPct val="100000"/>
              </a:lnSpc>
              <a:spcBef>
                <a:spcPct val="20000"/>
              </a:spcBef>
              <a:buSzTx/>
              <a:buFontTx/>
              <a:buNone/>
            </a:pPr>
            <a:r>
              <a:rPr lang="en-US" altLang="en-US">
                <a:latin typeface="Courier New" panose="02070309020205020404" pitchFamily="49" charset="0"/>
              </a:rPr>
              <a:t>   &lt;p&gt;</a:t>
            </a:r>
          </a:p>
          <a:p>
            <a:pPr>
              <a:lnSpc>
                <a:spcPct val="100000"/>
              </a:lnSpc>
              <a:spcBef>
                <a:spcPct val="20000"/>
              </a:spcBef>
              <a:buSzTx/>
              <a:buFontTx/>
              <a:buNone/>
            </a:pPr>
            <a:r>
              <a:rPr lang="en-US" altLang="en-US">
                <a:latin typeface="Courier New" panose="02070309020205020404" pitchFamily="49" charset="0"/>
              </a:rPr>
              <a:t>   &lt;textarea name = "aspirations"  rows = "3”</a:t>
            </a:r>
          </a:p>
          <a:p>
            <a:pPr>
              <a:lnSpc>
                <a:spcPct val="100000"/>
              </a:lnSpc>
              <a:spcBef>
                <a:spcPct val="20000"/>
              </a:spcBef>
              <a:buSzTx/>
              <a:buFontTx/>
              <a:buNone/>
            </a:pPr>
            <a:r>
              <a:rPr lang="en-US" altLang="en-US">
                <a:latin typeface="Courier New" panose="02070309020205020404" pitchFamily="49" charset="0"/>
              </a:rPr>
              <a:t>             cols = "40"&gt;</a:t>
            </a:r>
          </a:p>
          <a:p>
            <a:pPr>
              <a:lnSpc>
                <a:spcPct val="100000"/>
              </a:lnSpc>
              <a:spcBef>
                <a:spcPct val="20000"/>
              </a:spcBef>
              <a:buSzTx/>
              <a:buFontTx/>
              <a:buNone/>
            </a:pPr>
            <a:r>
              <a:rPr lang="en-US" altLang="en-US">
                <a:latin typeface="Courier New" panose="02070309020205020404" pitchFamily="49" charset="0"/>
              </a:rPr>
              <a:t>   (Be brief and concise) </a:t>
            </a:r>
          </a:p>
          <a:p>
            <a:pPr>
              <a:lnSpc>
                <a:spcPct val="100000"/>
              </a:lnSpc>
              <a:spcBef>
                <a:spcPct val="20000"/>
              </a:spcBef>
              <a:buSzTx/>
              <a:buFontTx/>
              <a:buNone/>
            </a:pPr>
            <a:r>
              <a:rPr lang="en-US" altLang="en-US">
                <a:latin typeface="Courier New" panose="02070309020205020404" pitchFamily="49" charset="0"/>
              </a:rPr>
              <a:t>   &lt;/textarea&gt;</a:t>
            </a:r>
          </a:p>
          <a:p>
            <a:pPr>
              <a:lnSpc>
                <a:spcPct val="100000"/>
              </a:lnSpc>
              <a:spcBef>
                <a:spcPct val="20000"/>
              </a:spcBef>
              <a:buSzTx/>
              <a:buFontTx/>
              <a:buNone/>
            </a:pPr>
            <a:r>
              <a:rPr lang="en-US" altLang="en-US">
                <a:latin typeface="Courier New" panose="02070309020205020404" pitchFamily="49" charset="0"/>
              </a:rPr>
              <a:t>   &lt;/p&gt;</a:t>
            </a:r>
          </a:p>
          <a:p>
            <a:pPr>
              <a:lnSpc>
                <a:spcPct val="100000"/>
              </a:lnSpc>
              <a:spcBef>
                <a:spcPct val="20000"/>
              </a:spcBef>
              <a:buSzTx/>
              <a:buFontTx/>
              <a:buNone/>
            </a:pPr>
            <a:r>
              <a:rPr lang="en-US" altLang="en-US">
                <a:latin typeface="Courier New" panose="02070309020205020404" pitchFamily="49" charset="0"/>
              </a:rPr>
              <a:t>&lt;/form&gt;</a:t>
            </a:r>
            <a:endParaRPr lang="en-US" altLang="en-US">
              <a:latin typeface="Arial" panose="020B0604020202020204" pitchFamily="34" charset="0"/>
            </a:endParaRPr>
          </a:p>
        </p:txBody>
      </p:sp>
      <p:graphicFrame>
        <p:nvGraphicFramePr>
          <p:cNvPr id="138244" name="Object 4"/>
          <p:cNvGraphicFramePr>
            <a:graphicFrameLocks noChangeAspect="1"/>
          </p:cNvGraphicFramePr>
          <p:nvPr/>
        </p:nvGraphicFramePr>
        <p:xfrm>
          <a:off x="4953001" y="5153026"/>
          <a:ext cx="5324475" cy="1247775"/>
        </p:xfrm>
        <a:graphic>
          <a:graphicData uri="http://schemas.openxmlformats.org/presentationml/2006/ole">
            <mc:AlternateContent xmlns:mc="http://schemas.openxmlformats.org/markup-compatibility/2006">
              <mc:Choice xmlns:v="urn:schemas-microsoft-com:vml" Requires="v">
                <p:oleObj spid="_x0000_s8197" name="Document" r:id="rId3" imgW="5477400" imgH="1283040" progId="Word.Document.8">
                  <p:embed/>
                </p:oleObj>
              </mc:Choice>
              <mc:Fallback>
                <p:oleObj name="Document" r:id="rId3" imgW="5477400" imgH="1283040" progId="Word.Document.8">
                  <p:embed/>
                  <p:pic>
                    <p:nvPicPr>
                      <p:cNvPr id="13824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1" y="5153026"/>
                        <a:ext cx="5324475" cy="124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7187867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138244"/>
                                        </p:tgtEl>
                                        <p:attrNameLst>
                                          <p:attrName>style.visibility</p:attrName>
                                        </p:attrNameLst>
                                      </p:cBhvr>
                                      <p:to>
                                        <p:strVal val="visible"/>
                                      </p:to>
                                    </p:set>
                                    <p:anim calcmode="lin" valueType="num">
                                      <p:cBhvr additive="base">
                                        <p:cTn id="7" dur="500" fill="hold"/>
                                        <p:tgtEl>
                                          <p:spTgt spid="138244"/>
                                        </p:tgtEl>
                                        <p:attrNameLst>
                                          <p:attrName>ppt_x</p:attrName>
                                        </p:attrNameLst>
                                      </p:cBhvr>
                                      <p:tavLst>
                                        <p:tav tm="0">
                                          <p:val>
                                            <p:strVal val="1+#ppt_w/2"/>
                                          </p:val>
                                        </p:tav>
                                        <p:tav tm="100000">
                                          <p:val>
                                            <p:strVal val="#ppt_x"/>
                                          </p:val>
                                        </p:tav>
                                      </p:tavLst>
                                    </p:anim>
                                    <p:anim calcmode="lin" valueType="num">
                                      <p:cBhvr additive="base">
                                        <p:cTn id="8" dur="500" fill="hold"/>
                                        <p:tgtEl>
                                          <p:spTgt spid="1382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pPr>
              <a:spcBef>
                <a:spcPct val="20000"/>
              </a:spcBef>
            </a:pPr>
            <a:r>
              <a:rPr lang="en-US" altLang="en-US" dirty="0"/>
              <a:t>Forms (continued)</a:t>
            </a:r>
          </a:p>
        </p:txBody>
      </p:sp>
      <p:sp>
        <p:nvSpPr>
          <p:cNvPr id="139267" name="Rectangle 3"/>
          <p:cNvSpPr>
            <a:spLocks noGrp="1" noChangeArrowheads="1"/>
          </p:cNvSpPr>
          <p:nvPr>
            <p:ph type="body" idx="1"/>
          </p:nvPr>
        </p:nvSpPr>
        <p:spPr/>
        <p:txBody>
          <a:bodyPr>
            <a:normAutofit fontScale="85000" lnSpcReduction="20000"/>
          </a:bodyPr>
          <a:lstStyle/>
          <a:p>
            <a:pPr marL="457200" indent="-457200">
              <a:lnSpc>
                <a:spcPct val="120000"/>
              </a:lnSpc>
              <a:buSzTx/>
            </a:pPr>
            <a:r>
              <a:rPr lang="en-US" altLang="en-US" b="0" i="1">
                <a:latin typeface="Arial" panose="020B0604020202020204" pitchFamily="34" charset="0"/>
              </a:rPr>
              <a:t>Widgets </a:t>
            </a:r>
            <a:r>
              <a:rPr lang="en-US" altLang="en-US" b="0">
                <a:latin typeface="Arial" panose="020B0604020202020204" pitchFamily="34" charset="0"/>
              </a:rPr>
              <a:t>(continued)</a:t>
            </a:r>
          </a:p>
          <a:p>
            <a:pPr marL="457200" indent="-457200">
              <a:lnSpc>
                <a:spcPct val="120000"/>
              </a:lnSpc>
              <a:buSzTx/>
              <a:buNone/>
            </a:pPr>
            <a:r>
              <a:rPr lang="en-US" altLang="en-US" b="0" i="1">
                <a:latin typeface="Arial" panose="020B0604020202020204" pitchFamily="34" charset="0"/>
              </a:rPr>
              <a:t>6. </a:t>
            </a:r>
            <a:r>
              <a:rPr lang="en-US" altLang="en-US" b="0">
                <a:latin typeface="Arial" panose="020B0604020202020204" pitchFamily="34" charset="0"/>
              </a:rPr>
              <a:t>Reset and Submit buttons</a:t>
            </a:r>
          </a:p>
          <a:p>
            <a:pPr marL="800100" lvl="1" indent="-342900">
              <a:lnSpc>
                <a:spcPct val="120000"/>
              </a:lnSpc>
              <a:buSzTx/>
            </a:pPr>
            <a:r>
              <a:rPr lang="en-US" altLang="en-US" b="0">
                <a:latin typeface="Arial" panose="020B0604020202020204" pitchFamily="34" charset="0"/>
              </a:rPr>
              <a:t>Both are created with </a:t>
            </a:r>
            <a:r>
              <a:rPr lang="en-US" altLang="en-US">
                <a:latin typeface="Courier New" panose="02070309020205020404" pitchFamily="49" charset="0"/>
              </a:rPr>
              <a:t>&lt;input&gt;</a:t>
            </a:r>
            <a:endParaRPr lang="en-US" altLang="en-US" b="0">
              <a:latin typeface="Arial" panose="020B0604020202020204" pitchFamily="34" charset="0"/>
            </a:endParaRPr>
          </a:p>
          <a:p>
            <a:pPr marL="457200" indent="-457200">
              <a:lnSpc>
                <a:spcPct val="120000"/>
              </a:lnSpc>
              <a:buSzTx/>
              <a:buNone/>
            </a:pPr>
            <a:r>
              <a:rPr lang="en-US" altLang="en-US" sz="2000">
                <a:latin typeface="Courier New" panose="02070309020205020404" pitchFamily="49" charset="0"/>
              </a:rPr>
              <a:t>&lt;input type = "reset"  value = "Reset Form"&gt;</a:t>
            </a:r>
          </a:p>
          <a:p>
            <a:pPr marL="457200" indent="-457200">
              <a:lnSpc>
                <a:spcPct val="120000"/>
              </a:lnSpc>
              <a:buSzTx/>
              <a:buNone/>
            </a:pPr>
            <a:r>
              <a:rPr lang="en-US" altLang="en-US" sz="2000">
                <a:latin typeface="Courier New" panose="02070309020205020404" pitchFamily="49" charset="0"/>
              </a:rPr>
              <a:t>&lt;input type = "submit”  value = "Submit Form"&gt;</a:t>
            </a:r>
          </a:p>
          <a:p>
            <a:pPr marL="457200" indent="-457200">
              <a:lnSpc>
                <a:spcPct val="120000"/>
              </a:lnSpc>
              <a:buSzTx/>
            </a:pPr>
            <a:r>
              <a:rPr lang="en-US" altLang="en-US" b="0">
                <a:latin typeface="Arial" panose="020B0604020202020204" pitchFamily="34" charset="0"/>
              </a:rPr>
              <a:t>Submit has two actions:</a:t>
            </a:r>
          </a:p>
          <a:p>
            <a:pPr marL="800100" lvl="1" indent="-342900">
              <a:lnSpc>
                <a:spcPct val="120000"/>
              </a:lnSpc>
              <a:buSzTx/>
              <a:buFont typeface="Arial" panose="020B0604020202020204" pitchFamily="34" charset="0"/>
              <a:buAutoNum type="arabicPeriod"/>
            </a:pPr>
            <a:r>
              <a:rPr lang="en-US" altLang="en-US" b="0">
                <a:latin typeface="Arial" panose="020B0604020202020204" pitchFamily="34" charset="0"/>
              </a:rPr>
              <a:t>Encode the data of the form</a:t>
            </a:r>
          </a:p>
          <a:p>
            <a:pPr marL="800100" lvl="1" indent="-342900">
              <a:lnSpc>
                <a:spcPct val="120000"/>
              </a:lnSpc>
              <a:buSzTx/>
              <a:buFont typeface="Arial" panose="020B0604020202020204" pitchFamily="34" charset="0"/>
              <a:buAutoNum type="arabicPeriod"/>
            </a:pPr>
            <a:r>
              <a:rPr lang="en-US" altLang="en-US" b="0">
                <a:latin typeface="Arial" panose="020B0604020202020204" pitchFamily="34" charset="0"/>
              </a:rPr>
              <a:t>Request that the server execute the server-resident program specified as the value of the </a:t>
            </a:r>
            <a:r>
              <a:rPr lang="en-US" altLang="en-US">
                <a:latin typeface="Courier New" panose="02070309020205020404" pitchFamily="49" charset="0"/>
              </a:rPr>
              <a:t>action</a:t>
            </a:r>
            <a:r>
              <a:rPr lang="en-US" altLang="en-US" b="0">
                <a:latin typeface="Arial" panose="020B0604020202020204" pitchFamily="34" charset="0"/>
              </a:rPr>
              <a:t> attribute of </a:t>
            </a:r>
            <a:r>
              <a:rPr lang="en-US" altLang="en-US">
                <a:latin typeface="Courier New" panose="02070309020205020404" pitchFamily="49" charset="0"/>
              </a:rPr>
              <a:t>&lt;form&gt;</a:t>
            </a:r>
            <a:endParaRPr lang="en-US" altLang="en-US" b="0">
              <a:latin typeface="Arial" panose="020B0604020202020204" pitchFamily="34" charset="0"/>
            </a:endParaRPr>
          </a:p>
          <a:p>
            <a:pPr marL="800100" lvl="1" indent="-342900">
              <a:lnSpc>
                <a:spcPct val="120000"/>
              </a:lnSpc>
              <a:buSzTx/>
            </a:pPr>
            <a:r>
              <a:rPr lang="en-US" altLang="en-US" b="0">
                <a:latin typeface="Arial" panose="020B0604020202020204" pitchFamily="34" charset="0"/>
              </a:rPr>
              <a:t>A Submit button is required in every form</a:t>
            </a:r>
          </a:p>
          <a:p>
            <a:pPr marL="457200" indent="-457200">
              <a:lnSpc>
                <a:spcPct val="120000"/>
              </a:lnSpc>
              <a:buSzTx/>
              <a:buNone/>
            </a:pPr>
            <a:r>
              <a:rPr lang="en-US" altLang="en-US" b="0">
                <a:latin typeface="Arial" panose="020B0604020202020204" pitchFamily="34" charset="0"/>
              </a:rPr>
              <a:t>--&gt; SHOW </a:t>
            </a:r>
            <a:r>
              <a:rPr lang="en-US" altLang="en-US" sz="2000">
                <a:latin typeface="Courier New" panose="02070309020205020404" pitchFamily="49" charset="0"/>
              </a:rPr>
              <a:t>popcorn.html</a:t>
            </a:r>
            <a:r>
              <a:rPr lang="en-US" altLang="en-US" b="0">
                <a:latin typeface="Arial" panose="020B0604020202020204" pitchFamily="34" charset="0"/>
              </a:rPr>
              <a:t> and display it</a:t>
            </a:r>
          </a:p>
        </p:txBody>
      </p:sp>
    </p:spTree>
    <p:extLst>
      <p:ext uri="{BB962C8B-B14F-4D97-AF65-F5344CB8AC3E}">
        <p14:creationId xmlns:p14="http://schemas.microsoft.com/office/powerpoint/2010/main" val="39615887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077" y="816970"/>
            <a:ext cx="8229024" cy="692695"/>
          </a:xfrm>
        </p:spPr>
        <p:txBody>
          <a:bodyPr>
            <a:normAutofit/>
          </a:bodyPr>
          <a:lstStyle/>
          <a:p>
            <a:r>
              <a:rPr lang="en-US" dirty="0"/>
              <a:t>HTML5: INPUT TYPES</a:t>
            </a:r>
          </a:p>
        </p:txBody>
      </p:sp>
      <p:sp>
        <p:nvSpPr>
          <p:cNvPr id="4" name="Content Placeholder 3"/>
          <p:cNvSpPr>
            <a:spLocks noGrp="1"/>
          </p:cNvSpPr>
          <p:nvPr>
            <p:ph idx="1"/>
          </p:nvPr>
        </p:nvSpPr>
        <p:spPr>
          <a:xfrm>
            <a:off x="493673" y="1983308"/>
            <a:ext cx="7055324" cy="4465838"/>
          </a:xfrm>
          <a:prstGeom prst="rect">
            <a:avLst/>
          </a:prstGeom>
        </p:spPr>
        <p:txBody>
          <a:bodyPr wrap="square">
            <a:spAutoFit/>
          </a:bodyPr>
          <a:lstStyle/>
          <a:p>
            <a:r>
              <a:rPr lang="en-US" dirty="0"/>
              <a:t>Input types </a:t>
            </a:r>
          </a:p>
          <a:p>
            <a:pPr lvl="1"/>
            <a:r>
              <a:rPr lang="en-US" dirty="0"/>
              <a:t>email :  email address</a:t>
            </a:r>
          </a:p>
          <a:p>
            <a:pPr lvl="1"/>
            <a:r>
              <a:rPr lang="en-US" dirty="0"/>
              <a:t>number: </a:t>
            </a:r>
            <a:r>
              <a:rPr lang="en-US" dirty="0" err="1"/>
              <a:t>spinbox</a:t>
            </a:r>
            <a:endParaRPr lang="en-US" dirty="0"/>
          </a:p>
          <a:p>
            <a:pPr lvl="1"/>
            <a:r>
              <a:rPr lang="en-US" dirty="0"/>
              <a:t>range: slider</a:t>
            </a:r>
          </a:p>
          <a:p>
            <a:pPr lvl="1"/>
            <a:r>
              <a:rPr lang="en-US" dirty="0" err="1"/>
              <a:t>url</a:t>
            </a:r>
            <a:r>
              <a:rPr lang="en-US" dirty="0"/>
              <a:t>: web addresses</a:t>
            </a:r>
          </a:p>
          <a:p>
            <a:pPr lvl="1"/>
            <a:r>
              <a:rPr lang="en-US" dirty="0"/>
              <a:t>color: </a:t>
            </a:r>
            <a:r>
              <a:rPr lang="en-US" dirty="0" err="1"/>
              <a:t>colour</a:t>
            </a:r>
            <a:r>
              <a:rPr lang="en-US" dirty="0"/>
              <a:t> pickers</a:t>
            </a:r>
          </a:p>
          <a:p>
            <a:pPr lvl="1"/>
            <a:r>
              <a:rPr lang="en-US" dirty="0"/>
              <a:t>search: search boxes</a:t>
            </a:r>
          </a:p>
          <a:p>
            <a:pPr lvl="1"/>
            <a:r>
              <a:rPr lang="en-US" dirty="0"/>
              <a:t>date: date</a:t>
            </a:r>
          </a:p>
          <a:p>
            <a:pPr lvl="1"/>
            <a:r>
              <a:rPr lang="en-US" dirty="0"/>
              <a:t>month: month</a:t>
            </a:r>
          </a:p>
          <a:p>
            <a:pPr lvl="1"/>
            <a:r>
              <a:rPr lang="en-US" dirty="0" err="1"/>
              <a:t>time:time</a:t>
            </a:r>
            <a:endParaRPr lang="en-US" dirty="0"/>
          </a:p>
          <a:p>
            <a:pPr lvl="1"/>
            <a:r>
              <a:rPr lang="en-US" dirty="0"/>
              <a:t>week: week</a:t>
            </a:r>
          </a:p>
          <a:p>
            <a:pPr lvl="1"/>
            <a:r>
              <a:rPr lang="en-US" dirty="0" err="1"/>
              <a:t>datetime:combination</a:t>
            </a:r>
            <a:r>
              <a:rPr lang="en-US" dirty="0"/>
              <a:t> of date and time.</a:t>
            </a:r>
          </a:p>
        </p:txBody>
      </p:sp>
    </p:spTree>
    <p:extLst>
      <p:ext uri="{BB962C8B-B14F-4D97-AF65-F5344CB8AC3E}">
        <p14:creationId xmlns:p14="http://schemas.microsoft.com/office/powerpoint/2010/main" val="42756112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p:cNvSpPr>
            <a:spLocks noGrp="1" noChangeArrowheads="1"/>
          </p:cNvSpPr>
          <p:nvPr>
            <p:ph type="title"/>
          </p:nvPr>
        </p:nvSpPr>
        <p:spPr/>
        <p:txBody>
          <a:bodyPr/>
          <a:lstStyle/>
          <a:p>
            <a:pPr>
              <a:tabLst>
                <a:tab pos="656586" algn="l"/>
                <a:tab pos="1313170" algn="l"/>
                <a:tab pos="1969758" algn="l"/>
                <a:tab pos="2626344" algn="l"/>
                <a:tab pos="3282928" algn="l"/>
                <a:tab pos="3939516" algn="l"/>
                <a:tab pos="4596102" algn="l"/>
                <a:tab pos="5252687" algn="l"/>
                <a:tab pos="5909273" algn="l"/>
                <a:tab pos="6565860" algn="l"/>
                <a:tab pos="7222445" algn="l"/>
                <a:tab pos="7879031" algn="l"/>
              </a:tabLst>
              <a:defRPr/>
            </a:pPr>
            <a:r>
              <a:rPr lang="en-GB" dirty="0">
                <a:ea typeface="+mj-ea"/>
              </a:rPr>
              <a:t>HTML5: Input - e-mail</a:t>
            </a:r>
          </a:p>
        </p:txBody>
      </p:sp>
      <p:sp>
        <p:nvSpPr>
          <p:cNvPr id="58371" name="Rectangle 2"/>
          <p:cNvSpPr>
            <a:spLocks noGrp="1" noChangeArrowheads="1"/>
          </p:cNvSpPr>
          <p:nvPr>
            <p:ph idx="1"/>
          </p:nvPr>
        </p:nvSpPr>
        <p:spPr/>
        <p:txBody>
          <a:bodyPr anchor="ctr">
            <a:normAutofit fontScale="92500"/>
          </a:bodyPr>
          <a:lstStyle/>
          <a:p>
            <a:pPr>
              <a:spcAft>
                <a:spcPct val="0"/>
              </a:spcAft>
              <a:tabLst>
                <a:tab pos="656586" algn="l"/>
                <a:tab pos="1313170" algn="l"/>
                <a:tab pos="1969758" algn="l"/>
                <a:tab pos="2626344" algn="l"/>
                <a:tab pos="3282928" algn="l"/>
                <a:tab pos="3939516" algn="l"/>
                <a:tab pos="4596102" algn="l"/>
                <a:tab pos="5252687" algn="l"/>
                <a:tab pos="5909273" algn="l"/>
                <a:tab pos="6565860" algn="l"/>
                <a:tab pos="7222445" algn="l"/>
              </a:tabLst>
            </a:pPr>
            <a:r>
              <a:rPr lang="en-GB" sz="2540" dirty="0"/>
              <a:t>The email type is used for input fields that should contain an e-mail address.</a:t>
            </a:r>
          </a:p>
          <a:p>
            <a:pPr marL="0" indent="0">
              <a:spcAft>
                <a:spcPct val="0"/>
              </a:spcAft>
              <a:buNone/>
              <a:tabLst>
                <a:tab pos="656586" algn="l"/>
                <a:tab pos="1313170" algn="l"/>
                <a:tab pos="1969758" algn="l"/>
                <a:tab pos="2626344" algn="l"/>
                <a:tab pos="3282928" algn="l"/>
                <a:tab pos="3939516" algn="l"/>
                <a:tab pos="4596102" algn="l"/>
                <a:tab pos="5252687" algn="l"/>
                <a:tab pos="5909273" algn="l"/>
                <a:tab pos="6565860" algn="l"/>
                <a:tab pos="7222445" algn="l"/>
              </a:tabLst>
            </a:pPr>
            <a:endParaRPr lang="en-GB" sz="2540" dirty="0"/>
          </a:p>
          <a:p>
            <a:pPr>
              <a:spcAft>
                <a:spcPct val="0"/>
              </a:spcAft>
              <a:tabLst>
                <a:tab pos="656586" algn="l"/>
                <a:tab pos="1313170" algn="l"/>
                <a:tab pos="1969758" algn="l"/>
                <a:tab pos="2626344" algn="l"/>
                <a:tab pos="3282928" algn="l"/>
                <a:tab pos="3939516" algn="l"/>
                <a:tab pos="4596102" algn="l"/>
                <a:tab pos="5252687" algn="l"/>
                <a:tab pos="5909273" algn="l"/>
                <a:tab pos="6565860" algn="l"/>
                <a:tab pos="7222445" algn="l"/>
              </a:tabLst>
            </a:pPr>
            <a:r>
              <a:rPr lang="en-GB" sz="2540" dirty="0"/>
              <a:t>The value of the email field is automatically validated when the form is submitted.</a:t>
            </a:r>
          </a:p>
          <a:p>
            <a:pPr marL="0" indent="0">
              <a:spcAft>
                <a:spcPct val="0"/>
              </a:spcAft>
              <a:buNone/>
              <a:tabLst>
                <a:tab pos="656586" algn="l"/>
                <a:tab pos="1313170" algn="l"/>
                <a:tab pos="1969758" algn="l"/>
                <a:tab pos="2626344" algn="l"/>
                <a:tab pos="3282928" algn="l"/>
                <a:tab pos="3939516" algn="l"/>
                <a:tab pos="4596102" algn="l"/>
                <a:tab pos="5252687" algn="l"/>
                <a:tab pos="5909273" algn="l"/>
                <a:tab pos="6565860" algn="l"/>
                <a:tab pos="7222445" algn="l"/>
              </a:tabLst>
            </a:pPr>
            <a:endParaRPr lang="en-GB" sz="2540" dirty="0"/>
          </a:p>
          <a:p>
            <a:pPr marL="0" indent="0" algn="ctr">
              <a:spcAft>
                <a:spcPct val="0"/>
              </a:spcAft>
              <a:buNone/>
              <a:tabLst>
                <a:tab pos="656586" algn="l"/>
                <a:tab pos="1313170" algn="l"/>
                <a:tab pos="1969758" algn="l"/>
                <a:tab pos="2626344" algn="l"/>
                <a:tab pos="3282928" algn="l"/>
                <a:tab pos="3939516" algn="l"/>
                <a:tab pos="4596102" algn="l"/>
                <a:tab pos="5252687" algn="l"/>
                <a:tab pos="5909273" algn="l"/>
                <a:tab pos="6565860" algn="l"/>
                <a:tab pos="7222445" algn="l"/>
              </a:tabLst>
            </a:pPr>
            <a:r>
              <a:rPr lang="en-GB" sz="3000" dirty="0">
                <a:solidFill>
                  <a:schemeClr val="accent2"/>
                </a:solidFill>
              </a:rPr>
              <a:t>E-mail: &lt;input type="email" name="</a:t>
            </a:r>
            <a:r>
              <a:rPr lang="en-GB" sz="3000" dirty="0" err="1">
                <a:solidFill>
                  <a:schemeClr val="accent2"/>
                </a:solidFill>
              </a:rPr>
              <a:t>user_email</a:t>
            </a:r>
            <a:r>
              <a:rPr lang="en-GB" sz="3000" dirty="0">
                <a:solidFill>
                  <a:schemeClr val="accent2"/>
                </a:solidFill>
              </a:rPr>
              <a:t>" /&gt;</a:t>
            </a:r>
          </a:p>
          <a:p>
            <a:pPr marL="0" indent="0">
              <a:spcAft>
                <a:spcPct val="0"/>
              </a:spcAft>
              <a:buNone/>
              <a:tabLst>
                <a:tab pos="656586" algn="l"/>
                <a:tab pos="1313170" algn="l"/>
                <a:tab pos="1969758" algn="l"/>
                <a:tab pos="2626344" algn="l"/>
                <a:tab pos="3282928" algn="l"/>
                <a:tab pos="3939516" algn="l"/>
                <a:tab pos="4596102" algn="l"/>
                <a:tab pos="5252687" algn="l"/>
                <a:tab pos="5909273" algn="l"/>
                <a:tab pos="6565860" algn="l"/>
                <a:tab pos="7222445" algn="l"/>
              </a:tabLst>
            </a:pPr>
            <a:endParaRPr lang="en-GB" sz="2540" dirty="0"/>
          </a:p>
          <a:p>
            <a:pPr marL="0" indent="0">
              <a:spcAft>
                <a:spcPct val="0"/>
              </a:spcAft>
              <a:buNone/>
              <a:tabLst>
                <a:tab pos="656586" algn="l"/>
                <a:tab pos="1313170" algn="l"/>
                <a:tab pos="1969758" algn="l"/>
                <a:tab pos="2626344" algn="l"/>
                <a:tab pos="3282928" algn="l"/>
                <a:tab pos="3939516" algn="l"/>
                <a:tab pos="4596102" algn="l"/>
                <a:tab pos="5252687" algn="l"/>
                <a:tab pos="5909273" algn="l"/>
                <a:tab pos="6565860" algn="l"/>
                <a:tab pos="7222445" algn="l"/>
              </a:tabLst>
            </a:pPr>
            <a:r>
              <a:rPr lang="en-GB" sz="2200" i="1" dirty="0"/>
              <a:t>Tip: Safari on the </a:t>
            </a:r>
            <a:r>
              <a:rPr lang="en-GB" sz="2200" i="1" dirty="0" err="1"/>
              <a:t>iPhone</a:t>
            </a:r>
            <a:r>
              <a:rPr lang="en-GB" sz="2200" i="1" dirty="0"/>
              <a:t> recognizes the email input type, and changes the on-screen keyboard to match it (adds @ and .com options</a:t>
            </a:r>
            <a:r>
              <a:rPr lang="en-GB" sz="2540" dirty="0"/>
              <a:t>).</a:t>
            </a:r>
          </a:p>
        </p:txBody>
      </p:sp>
    </p:spTree>
    <p:extLst>
      <p:ext uri="{BB962C8B-B14F-4D97-AF65-F5344CB8AC3E}">
        <p14:creationId xmlns:p14="http://schemas.microsoft.com/office/powerpoint/2010/main" val="137984907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4A9B16-72F3-4844-838E-3B0207D31F21}"/>
              </a:ext>
            </a:extLst>
          </p:cNvPr>
          <p:cNvSpPr>
            <a:spLocks noGrp="1"/>
          </p:cNvSpPr>
          <p:nvPr>
            <p:ph type="title"/>
          </p:nvPr>
        </p:nvSpPr>
        <p:spPr/>
        <p:txBody>
          <a:bodyPr/>
          <a:lstStyle/>
          <a:p>
            <a:r>
              <a:rPr lang="en-IN" dirty="0"/>
              <a:t>WEB BROWSERS</a:t>
            </a:r>
          </a:p>
        </p:txBody>
      </p:sp>
      <p:sp>
        <p:nvSpPr>
          <p:cNvPr id="5" name="Text Placeholder 4">
            <a:extLst>
              <a:ext uri="{FF2B5EF4-FFF2-40B4-BE49-F238E27FC236}">
                <a16:creationId xmlns:a16="http://schemas.microsoft.com/office/drawing/2014/main" id="{8E7A4DF4-0EF3-47EB-98F5-2B995515D662}"/>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371953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
          <p:cNvSpPr>
            <a:spLocks noGrp="1" noChangeArrowheads="1"/>
          </p:cNvSpPr>
          <p:nvPr>
            <p:ph type="title"/>
          </p:nvPr>
        </p:nvSpPr>
        <p:spPr/>
        <p:txBody>
          <a:bodyPr/>
          <a:lstStyle/>
          <a:p>
            <a:pPr>
              <a:tabLst>
                <a:tab pos="656586" algn="l"/>
                <a:tab pos="1313170" algn="l"/>
                <a:tab pos="1969758" algn="l"/>
                <a:tab pos="2626344" algn="l"/>
                <a:tab pos="3282928" algn="l"/>
                <a:tab pos="3939516" algn="l"/>
                <a:tab pos="4596102" algn="l"/>
                <a:tab pos="5252687" algn="l"/>
                <a:tab pos="5909273" algn="l"/>
                <a:tab pos="6565860" algn="l"/>
                <a:tab pos="7222445" algn="l"/>
                <a:tab pos="7879031" algn="l"/>
              </a:tabLst>
              <a:defRPr/>
            </a:pPr>
            <a:r>
              <a:rPr lang="en-GB" dirty="0">
                <a:ea typeface="+mj-ea"/>
              </a:rPr>
              <a:t>HTML5: Input - </a:t>
            </a:r>
            <a:r>
              <a:rPr lang="en-GB" dirty="0" err="1">
                <a:ea typeface="+mj-ea"/>
              </a:rPr>
              <a:t>url</a:t>
            </a:r>
            <a:endParaRPr lang="en-GB" dirty="0">
              <a:ea typeface="+mj-ea"/>
            </a:endParaRPr>
          </a:p>
        </p:txBody>
      </p:sp>
      <p:sp>
        <p:nvSpPr>
          <p:cNvPr id="59395" name="Rectangle 2"/>
          <p:cNvSpPr>
            <a:spLocks noGrp="1" noChangeArrowheads="1"/>
          </p:cNvSpPr>
          <p:nvPr>
            <p:ph idx="1"/>
          </p:nvPr>
        </p:nvSpPr>
        <p:spPr/>
        <p:txBody>
          <a:bodyPr anchor="ctr">
            <a:normAutofit/>
          </a:bodyPr>
          <a:lstStyle/>
          <a:p>
            <a:pPr>
              <a:spcAft>
                <a:spcPct val="0"/>
              </a:spcAft>
              <a:tabLst>
                <a:tab pos="656586" algn="l"/>
                <a:tab pos="1313170" algn="l"/>
                <a:tab pos="1969758" algn="l"/>
                <a:tab pos="2626344" algn="l"/>
                <a:tab pos="3282928" algn="l"/>
                <a:tab pos="3939516" algn="l"/>
                <a:tab pos="4596102" algn="l"/>
                <a:tab pos="5252687" algn="l"/>
                <a:tab pos="5909273" algn="l"/>
                <a:tab pos="6565860" algn="l"/>
                <a:tab pos="7222445" algn="l"/>
              </a:tabLst>
            </a:pPr>
            <a:r>
              <a:rPr lang="en-GB" sz="2540" dirty="0"/>
              <a:t>The </a:t>
            </a:r>
            <a:r>
              <a:rPr lang="en-GB" sz="2540" dirty="0" err="1"/>
              <a:t>url</a:t>
            </a:r>
            <a:r>
              <a:rPr lang="en-GB" sz="2540" dirty="0"/>
              <a:t> type is used for input fields that should contain a URL address.</a:t>
            </a:r>
          </a:p>
          <a:p>
            <a:pPr marL="0" indent="0">
              <a:spcAft>
                <a:spcPct val="0"/>
              </a:spcAft>
              <a:buNone/>
              <a:tabLst>
                <a:tab pos="656586" algn="l"/>
                <a:tab pos="1313170" algn="l"/>
                <a:tab pos="1969758" algn="l"/>
                <a:tab pos="2626344" algn="l"/>
                <a:tab pos="3282928" algn="l"/>
                <a:tab pos="3939516" algn="l"/>
                <a:tab pos="4596102" algn="l"/>
                <a:tab pos="5252687" algn="l"/>
                <a:tab pos="5909273" algn="l"/>
                <a:tab pos="6565860" algn="l"/>
                <a:tab pos="7222445" algn="l"/>
              </a:tabLst>
            </a:pPr>
            <a:endParaRPr lang="en-GB" sz="2540" dirty="0"/>
          </a:p>
          <a:p>
            <a:pPr>
              <a:spcAft>
                <a:spcPct val="0"/>
              </a:spcAft>
              <a:tabLst>
                <a:tab pos="656586" algn="l"/>
                <a:tab pos="1313170" algn="l"/>
                <a:tab pos="1969758" algn="l"/>
                <a:tab pos="2626344" algn="l"/>
                <a:tab pos="3282928" algn="l"/>
                <a:tab pos="3939516" algn="l"/>
                <a:tab pos="4596102" algn="l"/>
                <a:tab pos="5252687" algn="l"/>
                <a:tab pos="5909273" algn="l"/>
                <a:tab pos="6565860" algn="l"/>
                <a:tab pos="7222445" algn="l"/>
              </a:tabLst>
            </a:pPr>
            <a:r>
              <a:rPr lang="en-GB" sz="2540" dirty="0"/>
              <a:t>The value of the </a:t>
            </a:r>
            <a:r>
              <a:rPr lang="en-GB" sz="2540" dirty="0" err="1"/>
              <a:t>url</a:t>
            </a:r>
            <a:r>
              <a:rPr lang="en-GB" sz="2540" dirty="0"/>
              <a:t> field is automatically validated when the form is submitted.</a:t>
            </a:r>
          </a:p>
          <a:p>
            <a:pPr marL="0" indent="0">
              <a:spcAft>
                <a:spcPct val="0"/>
              </a:spcAft>
              <a:buNone/>
              <a:tabLst>
                <a:tab pos="656586" algn="l"/>
                <a:tab pos="1313170" algn="l"/>
                <a:tab pos="1969758" algn="l"/>
                <a:tab pos="2626344" algn="l"/>
                <a:tab pos="3282928" algn="l"/>
                <a:tab pos="3939516" algn="l"/>
                <a:tab pos="4596102" algn="l"/>
                <a:tab pos="5252687" algn="l"/>
                <a:tab pos="5909273" algn="l"/>
                <a:tab pos="6565860" algn="l"/>
                <a:tab pos="7222445" algn="l"/>
              </a:tabLst>
            </a:pPr>
            <a:endParaRPr lang="en-GB" sz="2540" dirty="0"/>
          </a:p>
          <a:p>
            <a:pPr marL="0" indent="0" algn="ctr">
              <a:spcAft>
                <a:spcPct val="0"/>
              </a:spcAft>
              <a:buNone/>
              <a:tabLst>
                <a:tab pos="656586" algn="l"/>
                <a:tab pos="1313170" algn="l"/>
                <a:tab pos="1969758" algn="l"/>
                <a:tab pos="2626344" algn="l"/>
                <a:tab pos="3282928" algn="l"/>
                <a:tab pos="3939516" algn="l"/>
                <a:tab pos="4596102" algn="l"/>
                <a:tab pos="5252687" algn="l"/>
                <a:tab pos="5909273" algn="l"/>
                <a:tab pos="6565860" algn="l"/>
                <a:tab pos="7222445" algn="l"/>
              </a:tabLst>
            </a:pPr>
            <a:r>
              <a:rPr lang="en-GB" sz="2540" dirty="0">
                <a:solidFill>
                  <a:schemeClr val="accent2"/>
                </a:solidFill>
              </a:rPr>
              <a:t>Homepage: &lt;input type="</a:t>
            </a:r>
            <a:r>
              <a:rPr lang="en-GB" sz="2540" dirty="0" err="1">
                <a:solidFill>
                  <a:schemeClr val="accent2"/>
                </a:solidFill>
              </a:rPr>
              <a:t>url</a:t>
            </a:r>
            <a:r>
              <a:rPr lang="en-GB" sz="2540" dirty="0">
                <a:solidFill>
                  <a:schemeClr val="accent2"/>
                </a:solidFill>
              </a:rPr>
              <a:t>" name="</a:t>
            </a:r>
            <a:r>
              <a:rPr lang="en-GB" sz="2540" dirty="0" err="1">
                <a:solidFill>
                  <a:schemeClr val="accent2"/>
                </a:solidFill>
              </a:rPr>
              <a:t>user_url</a:t>
            </a:r>
            <a:r>
              <a:rPr lang="en-GB" sz="2540" dirty="0">
                <a:solidFill>
                  <a:schemeClr val="accent2"/>
                </a:solidFill>
              </a:rPr>
              <a:t>" /&gt;</a:t>
            </a:r>
          </a:p>
          <a:p>
            <a:pPr marL="0" indent="0">
              <a:spcAft>
                <a:spcPct val="0"/>
              </a:spcAft>
              <a:buNone/>
              <a:tabLst>
                <a:tab pos="656586" algn="l"/>
                <a:tab pos="1313170" algn="l"/>
                <a:tab pos="1969758" algn="l"/>
                <a:tab pos="2626344" algn="l"/>
                <a:tab pos="3282928" algn="l"/>
                <a:tab pos="3939516" algn="l"/>
                <a:tab pos="4596102" algn="l"/>
                <a:tab pos="5252687" algn="l"/>
                <a:tab pos="5909273" algn="l"/>
                <a:tab pos="6565860" algn="l"/>
                <a:tab pos="7222445" algn="l"/>
              </a:tabLst>
            </a:pPr>
            <a:endParaRPr lang="en-GB" sz="2540" dirty="0"/>
          </a:p>
          <a:p>
            <a:pPr marL="0" indent="0">
              <a:spcAft>
                <a:spcPct val="0"/>
              </a:spcAft>
              <a:buNone/>
              <a:tabLst>
                <a:tab pos="656586" algn="l"/>
                <a:tab pos="1313170" algn="l"/>
                <a:tab pos="1969758" algn="l"/>
                <a:tab pos="2626344" algn="l"/>
                <a:tab pos="3282928" algn="l"/>
                <a:tab pos="3939516" algn="l"/>
                <a:tab pos="4596102" algn="l"/>
                <a:tab pos="5252687" algn="l"/>
                <a:tab pos="5909273" algn="l"/>
                <a:tab pos="6565860" algn="l"/>
                <a:tab pos="7222445" algn="l"/>
              </a:tabLst>
            </a:pPr>
            <a:r>
              <a:rPr lang="en-GB" sz="2200" i="1" dirty="0"/>
              <a:t>Tip: Safari on the </a:t>
            </a:r>
            <a:r>
              <a:rPr lang="en-GB" sz="2200" i="1" dirty="0" err="1"/>
              <a:t>iPhone</a:t>
            </a:r>
            <a:r>
              <a:rPr lang="en-GB" sz="2200" i="1" dirty="0"/>
              <a:t> recognizes the </a:t>
            </a:r>
            <a:r>
              <a:rPr lang="en-GB" sz="2200" i="1" dirty="0" err="1"/>
              <a:t>url</a:t>
            </a:r>
            <a:r>
              <a:rPr lang="en-GB" sz="2200" i="1" dirty="0"/>
              <a:t> input type, and changes the on-screen keyboard to match it (adds .com option).</a:t>
            </a:r>
          </a:p>
        </p:txBody>
      </p:sp>
    </p:spTree>
    <p:extLst>
      <p:ext uri="{BB962C8B-B14F-4D97-AF65-F5344CB8AC3E}">
        <p14:creationId xmlns:p14="http://schemas.microsoft.com/office/powerpoint/2010/main" val="162382692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ChangeArrowheads="1"/>
          </p:cNvSpPr>
          <p:nvPr>
            <p:ph type="title"/>
          </p:nvPr>
        </p:nvSpPr>
        <p:spPr/>
        <p:txBody>
          <a:bodyPr/>
          <a:lstStyle/>
          <a:p>
            <a:pPr>
              <a:tabLst>
                <a:tab pos="656586" algn="l"/>
                <a:tab pos="1313170" algn="l"/>
                <a:tab pos="1969758" algn="l"/>
                <a:tab pos="2626344" algn="l"/>
                <a:tab pos="3282928" algn="l"/>
                <a:tab pos="3939516" algn="l"/>
                <a:tab pos="4596102" algn="l"/>
                <a:tab pos="5252687" algn="l"/>
                <a:tab pos="5909273" algn="l"/>
                <a:tab pos="6565860" algn="l"/>
                <a:tab pos="7222445" algn="l"/>
                <a:tab pos="7879031" algn="l"/>
              </a:tabLst>
              <a:defRPr/>
            </a:pPr>
            <a:r>
              <a:rPr lang="en-GB" dirty="0">
                <a:ea typeface="+mj-ea"/>
              </a:rPr>
              <a:t>HTML5: Input - number</a:t>
            </a:r>
          </a:p>
        </p:txBody>
      </p:sp>
      <p:sp>
        <p:nvSpPr>
          <p:cNvPr id="60419" name="Rectangle 2"/>
          <p:cNvSpPr>
            <a:spLocks noGrp="1" noChangeArrowheads="1"/>
          </p:cNvSpPr>
          <p:nvPr>
            <p:ph idx="1"/>
          </p:nvPr>
        </p:nvSpPr>
        <p:spPr>
          <a:xfrm>
            <a:off x="581190" y="1822687"/>
            <a:ext cx="11029615" cy="2736061"/>
          </a:xfrm>
        </p:spPr>
        <p:txBody>
          <a:bodyPr anchor="ctr">
            <a:normAutofit/>
          </a:bodyPr>
          <a:lstStyle/>
          <a:p>
            <a:pPr>
              <a:spcAft>
                <a:spcPct val="0"/>
              </a:spcAft>
              <a:tabLst>
                <a:tab pos="656586" algn="l"/>
                <a:tab pos="1313170" algn="l"/>
                <a:tab pos="1969758" algn="l"/>
                <a:tab pos="2626344" algn="l"/>
                <a:tab pos="3282928" algn="l"/>
                <a:tab pos="3939516" algn="l"/>
                <a:tab pos="4596102" algn="l"/>
                <a:tab pos="5252687" algn="l"/>
                <a:tab pos="5909273" algn="l"/>
                <a:tab pos="6565860" algn="l"/>
                <a:tab pos="7222445" algn="l"/>
              </a:tabLst>
            </a:pPr>
            <a:r>
              <a:rPr lang="en-GB" sz="2540" dirty="0"/>
              <a:t>The number type is used for input fields that should contain a numeric value.</a:t>
            </a:r>
          </a:p>
          <a:p>
            <a:pPr>
              <a:spcAft>
                <a:spcPct val="0"/>
              </a:spcAft>
              <a:tabLst>
                <a:tab pos="656586" algn="l"/>
                <a:tab pos="1313170" algn="l"/>
                <a:tab pos="1969758" algn="l"/>
                <a:tab pos="2626344" algn="l"/>
                <a:tab pos="3282928" algn="l"/>
                <a:tab pos="3939516" algn="l"/>
                <a:tab pos="4596102" algn="l"/>
                <a:tab pos="5252687" algn="l"/>
                <a:tab pos="5909273" algn="l"/>
                <a:tab pos="6565860" algn="l"/>
                <a:tab pos="7222445" algn="l"/>
              </a:tabLst>
            </a:pPr>
            <a:endParaRPr lang="en-GB" sz="2540" dirty="0"/>
          </a:p>
          <a:p>
            <a:pPr>
              <a:spcAft>
                <a:spcPct val="0"/>
              </a:spcAft>
              <a:tabLst>
                <a:tab pos="656586" algn="l"/>
                <a:tab pos="1313170" algn="l"/>
                <a:tab pos="1969758" algn="l"/>
                <a:tab pos="2626344" algn="l"/>
                <a:tab pos="3282928" algn="l"/>
                <a:tab pos="3939516" algn="l"/>
                <a:tab pos="4596102" algn="l"/>
                <a:tab pos="5252687" algn="l"/>
                <a:tab pos="5909273" algn="l"/>
                <a:tab pos="6565860" algn="l"/>
                <a:tab pos="7222445" algn="l"/>
              </a:tabLst>
            </a:pPr>
            <a:r>
              <a:rPr lang="en-GB" sz="2540" dirty="0"/>
              <a:t>Set restrictions on what numbers are accepted:</a:t>
            </a:r>
          </a:p>
          <a:p>
            <a:pPr>
              <a:spcAft>
                <a:spcPct val="0"/>
              </a:spcAft>
              <a:tabLst>
                <a:tab pos="656586" algn="l"/>
                <a:tab pos="1313170" algn="l"/>
                <a:tab pos="1969758" algn="l"/>
                <a:tab pos="2626344" algn="l"/>
                <a:tab pos="3282928" algn="l"/>
                <a:tab pos="3939516" algn="l"/>
                <a:tab pos="4596102" algn="l"/>
                <a:tab pos="5252687" algn="l"/>
                <a:tab pos="5909273" algn="l"/>
                <a:tab pos="6565860" algn="l"/>
                <a:tab pos="7222445" algn="l"/>
              </a:tabLst>
            </a:pPr>
            <a:endParaRPr lang="en-GB" sz="2540" dirty="0"/>
          </a:p>
          <a:p>
            <a:pPr marL="0" indent="0">
              <a:spcAft>
                <a:spcPct val="0"/>
              </a:spcAft>
              <a:buNone/>
              <a:tabLst>
                <a:tab pos="656586" algn="l"/>
                <a:tab pos="1313170" algn="l"/>
                <a:tab pos="1969758" algn="l"/>
                <a:tab pos="2626344" algn="l"/>
                <a:tab pos="3282928" algn="l"/>
                <a:tab pos="3939516" algn="l"/>
                <a:tab pos="4596102" algn="l"/>
                <a:tab pos="5252687" algn="l"/>
                <a:tab pos="5909273" algn="l"/>
                <a:tab pos="6565860" algn="l"/>
                <a:tab pos="7222445" algn="l"/>
              </a:tabLst>
            </a:pPr>
            <a:r>
              <a:rPr lang="en-GB" sz="2540" dirty="0">
                <a:solidFill>
                  <a:schemeClr val="accent2"/>
                </a:solidFill>
              </a:rPr>
              <a:t>Points: &lt;input type="number" name="points" min="1" max="10" /&gt;</a:t>
            </a:r>
          </a:p>
        </p:txBody>
      </p:sp>
      <p:pic>
        <p:nvPicPr>
          <p:cNvPr id="60420" name="Picture 3"/>
          <p:cNvPicPr>
            <a:picLocks noChangeAspect="1" noChangeArrowheads="1"/>
          </p:cNvPicPr>
          <p:nvPr/>
        </p:nvPicPr>
        <p:blipFill>
          <a:blip r:embed="rId3"/>
          <a:srcRect/>
          <a:stretch>
            <a:fillRect/>
          </a:stretch>
        </p:blipFill>
        <p:spPr bwMode="auto">
          <a:xfrm>
            <a:off x="2386887" y="4876006"/>
            <a:ext cx="7418219" cy="1647533"/>
          </a:xfrm>
          <a:prstGeom prst="rect">
            <a:avLst/>
          </a:prstGeom>
          <a:noFill/>
          <a:ln w="9525">
            <a:noFill/>
            <a:round/>
            <a:headEnd/>
            <a:tailEnd/>
          </a:ln>
        </p:spPr>
      </p:pic>
    </p:spTree>
    <p:extLst>
      <p:ext uri="{BB962C8B-B14F-4D97-AF65-F5344CB8AC3E}">
        <p14:creationId xmlns:p14="http://schemas.microsoft.com/office/powerpoint/2010/main" val="18968845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1"/>
          <p:cNvSpPr>
            <a:spLocks noGrp="1" noChangeArrowheads="1"/>
          </p:cNvSpPr>
          <p:nvPr>
            <p:ph type="title"/>
          </p:nvPr>
        </p:nvSpPr>
        <p:spPr/>
        <p:txBody>
          <a:bodyPr/>
          <a:lstStyle/>
          <a:p>
            <a:pPr>
              <a:tabLst>
                <a:tab pos="656586" algn="l"/>
                <a:tab pos="1313170" algn="l"/>
                <a:tab pos="1969758" algn="l"/>
                <a:tab pos="2626344" algn="l"/>
                <a:tab pos="3282928" algn="l"/>
                <a:tab pos="3939516" algn="l"/>
                <a:tab pos="4596102" algn="l"/>
                <a:tab pos="5252687" algn="l"/>
                <a:tab pos="5909273" algn="l"/>
                <a:tab pos="6565860" algn="l"/>
                <a:tab pos="7222445" algn="l"/>
                <a:tab pos="7879031" algn="l"/>
              </a:tabLst>
              <a:defRPr/>
            </a:pPr>
            <a:r>
              <a:rPr lang="en-GB" dirty="0">
                <a:ea typeface="+mj-ea"/>
              </a:rPr>
              <a:t>HTML5: Input - range</a:t>
            </a:r>
          </a:p>
        </p:txBody>
      </p:sp>
      <p:sp>
        <p:nvSpPr>
          <p:cNvPr id="61443" name="Rectangle 2"/>
          <p:cNvSpPr>
            <a:spLocks noGrp="1" noChangeArrowheads="1"/>
          </p:cNvSpPr>
          <p:nvPr>
            <p:ph idx="1"/>
          </p:nvPr>
        </p:nvSpPr>
        <p:spPr/>
        <p:txBody>
          <a:bodyPr anchor="ctr"/>
          <a:lstStyle/>
          <a:p>
            <a:pPr>
              <a:spcAft>
                <a:spcPct val="0"/>
              </a:spcAft>
              <a:tabLst>
                <a:tab pos="656586" algn="l"/>
                <a:tab pos="1313170" algn="l"/>
                <a:tab pos="1969758" algn="l"/>
                <a:tab pos="2626344" algn="l"/>
                <a:tab pos="3282928" algn="l"/>
                <a:tab pos="3939516" algn="l"/>
                <a:tab pos="4596102" algn="l"/>
                <a:tab pos="5252687" algn="l"/>
                <a:tab pos="5909273" algn="l"/>
                <a:tab pos="6565860" algn="l"/>
                <a:tab pos="7222445" algn="l"/>
              </a:tabLst>
            </a:pPr>
            <a:r>
              <a:rPr lang="en-GB" sz="2540" dirty="0"/>
              <a:t>The range type is used for input fields that should contain a value from a range of numbers.</a:t>
            </a:r>
          </a:p>
          <a:p>
            <a:pPr marL="0" indent="0">
              <a:spcAft>
                <a:spcPct val="0"/>
              </a:spcAft>
              <a:buNone/>
              <a:tabLst>
                <a:tab pos="656586" algn="l"/>
                <a:tab pos="1313170" algn="l"/>
                <a:tab pos="1969758" algn="l"/>
                <a:tab pos="2626344" algn="l"/>
                <a:tab pos="3282928" algn="l"/>
                <a:tab pos="3939516" algn="l"/>
                <a:tab pos="4596102" algn="l"/>
                <a:tab pos="5252687" algn="l"/>
                <a:tab pos="5909273" algn="l"/>
                <a:tab pos="6565860" algn="l"/>
                <a:tab pos="7222445" algn="l"/>
              </a:tabLst>
            </a:pPr>
            <a:endParaRPr lang="en-GB" sz="2540" dirty="0"/>
          </a:p>
          <a:p>
            <a:pPr>
              <a:spcAft>
                <a:spcPct val="0"/>
              </a:spcAft>
              <a:tabLst>
                <a:tab pos="656586" algn="l"/>
                <a:tab pos="1313170" algn="l"/>
                <a:tab pos="1969758" algn="l"/>
                <a:tab pos="2626344" algn="l"/>
                <a:tab pos="3282928" algn="l"/>
                <a:tab pos="3939516" algn="l"/>
                <a:tab pos="4596102" algn="l"/>
                <a:tab pos="5252687" algn="l"/>
                <a:tab pos="5909273" algn="l"/>
                <a:tab pos="6565860" algn="l"/>
                <a:tab pos="7222445" algn="l"/>
              </a:tabLst>
            </a:pPr>
            <a:r>
              <a:rPr lang="en-GB" sz="2540" dirty="0"/>
              <a:t>The range type is displayed as a slider bar.</a:t>
            </a:r>
          </a:p>
          <a:p>
            <a:pPr marL="0" indent="0">
              <a:spcAft>
                <a:spcPct val="0"/>
              </a:spcAft>
              <a:buNone/>
              <a:tabLst>
                <a:tab pos="656586" algn="l"/>
                <a:tab pos="1313170" algn="l"/>
                <a:tab pos="1969758" algn="l"/>
                <a:tab pos="2626344" algn="l"/>
                <a:tab pos="3282928" algn="l"/>
                <a:tab pos="3939516" algn="l"/>
                <a:tab pos="4596102" algn="l"/>
                <a:tab pos="5252687" algn="l"/>
                <a:tab pos="5909273" algn="l"/>
                <a:tab pos="6565860" algn="l"/>
                <a:tab pos="7222445" algn="l"/>
              </a:tabLst>
            </a:pPr>
            <a:endParaRPr lang="en-GB" sz="2540" dirty="0"/>
          </a:p>
          <a:p>
            <a:pPr>
              <a:spcAft>
                <a:spcPct val="0"/>
              </a:spcAft>
              <a:tabLst>
                <a:tab pos="656586" algn="l"/>
                <a:tab pos="1313170" algn="l"/>
                <a:tab pos="1969758" algn="l"/>
                <a:tab pos="2626344" algn="l"/>
                <a:tab pos="3282928" algn="l"/>
                <a:tab pos="3939516" algn="l"/>
                <a:tab pos="4596102" algn="l"/>
                <a:tab pos="5252687" algn="l"/>
                <a:tab pos="5909273" algn="l"/>
                <a:tab pos="6565860" algn="l"/>
                <a:tab pos="7222445" algn="l"/>
              </a:tabLst>
            </a:pPr>
            <a:r>
              <a:rPr lang="en-GB" sz="2540" dirty="0"/>
              <a:t>You can also set restrictions on what numbers are accepted:</a:t>
            </a:r>
          </a:p>
          <a:p>
            <a:pPr marL="0" indent="0">
              <a:spcAft>
                <a:spcPct val="0"/>
              </a:spcAft>
              <a:buNone/>
              <a:tabLst>
                <a:tab pos="656586" algn="l"/>
                <a:tab pos="1313170" algn="l"/>
                <a:tab pos="1969758" algn="l"/>
                <a:tab pos="2626344" algn="l"/>
                <a:tab pos="3282928" algn="l"/>
                <a:tab pos="3939516" algn="l"/>
                <a:tab pos="4596102" algn="l"/>
                <a:tab pos="5252687" algn="l"/>
                <a:tab pos="5909273" algn="l"/>
                <a:tab pos="6565860" algn="l"/>
                <a:tab pos="7222445" algn="l"/>
              </a:tabLst>
            </a:pPr>
            <a:endParaRPr lang="en-GB" sz="2540" dirty="0"/>
          </a:p>
          <a:p>
            <a:pPr marL="0" indent="0">
              <a:spcAft>
                <a:spcPct val="0"/>
              </a:spcAft>
              <a:buNone/>
              <a:tabLst>
                <a:tab pos="656586" algn="l"/>
                <a:tab pos="1313170" algn="l"/>
                <a:tab pos="1969758" algn="l"/>
                <a:tab pos="2626344" algn="l"/>
                <a:tab pos="3282928" algn="l"/>
                <a:tab pos="3939516" algn="l"/>
                <a:tab pos="4596102" algn="l"/>
                <a:tab pos="5252687" algn="l"/>
                <a:tab pos="5909273" algn="l"/>
                <a:tab pos="6565860" algn="l"/>
                <a:tab pos="7222445" algn="l"/>
              </a:tabLst>
            </a:pPr>
            <a:r>
              <a:rPr lang="en-GB" sz="2540" dirty="0">
                <a:solidFill>
                  <a:schemeClr val="accent2"/>
                </a:solidFill>
              </a:rPr>
              <a:t>&lt;input type="range" name="points" min="1" max="10" /&gt;</a:t>
            </a:r>
          </a:p>
        </p:txBody>
      </p:sp>
    </p:spTree>
    <p:extLst>
      <p:ext uri="{BB962C8B-B14F-4D97-AF65-F5344CB8AC3E}">
        <p14:creationId xmlns:p14="http://schemas.microsoft.com/office/powerpoint/2010/main" val="28262635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p:cNvSpPr>
            <a:spLocks noGrp="1" noChangeArrowheads="1"/>
          </p:cNvSpPr>
          <p:nvPr>
            <p:ph type="title"/>
          </p:nvPr>
        </p:nvSpPr>
        <p:spPr/>
        <p:txBody>
          <a:bodyPr/>
          <a:lstStyle/>
          <a:p>
            <a:pPr>
              <a:tabLst>
                <a:tab pos="656586" algn="l"/>
                <a:tab pos="1313170" algn="l"/>
                <a:tab pos="1969758" algn="l"/>
                <a:tab pos="2626344" algn="l"/>
                <a:tab pos="3282928" algn="l"/>
                <a:tab pos="3939516" algn="l"/>
                <a:tab pos="4596102" algn="l"/>
                <a:tab pos="5252687" algn="l"/>
                <a:tab pos="5909273" algn="l"/>
                <a:tab pos="6565860" algn="l"/>
                <a:tab pos="7222445" algn="l"/>
                <a:tab pos="7879031" algn="l"/>
              </a:tabLst>
              <a:defRPr/>
            </a:pPr>
            <a:r>
              <a:rPr lang="en-GB" dirty="0">
                <a:ea typeface="+mj-ea"/>
              </a:rPr>
              <a:t>HTML5: Input – date pickers</a:t>
            </a:r>
          </a:p>
        </p:txBody>
      </p:sp>
      <p:sp>
        <p:nvSpPr>
          <p:cNvPr id="62467" name="Rectangle 2"/>
          <p:cNvSpPr>
            <a:spLocks noGrp="1" noChangeArrowheads="1"/>
          </p:cNvSpPr>
          <p:nvPr>
            <p:ph idx="1"/>
          </p:nvPr>
        </p:nvSpPr>
        <p:spPr/>
        <p:txBody>
          <a:bodyPr anchor="ctr">
            <a:normAutofit fontScale="92500" lnSpcReduction="10000"/>
          </a:bodyPr>
          <a:lstStyle/>
          <a:p>
            <a:pPr marL="0" indent="0">
              <a:spcAft>
                <a:spcPct val="0"/>
              </a:spcAft>
              <a:buNone/>
              <a:tabLst>
                <a:tab pos="656586" algn="l"/>
                <a:tab pos="1313170" algn="l"/>
                <a:tab pos="1969758" algn="l"/>
                <a:tab pos="2626344" algn="l"/>
                <a:tab pos="3282928" algn="l"/>
                <a:tab pos="3939516" algn="l"/>
                <a:tab pos="4596102" algn="l"/>
                <a:tab pos="5252687" algn="l"/>
                <a:tab pos="5909273" algn="l"/>
                <a:tab pos="6565860" algn="l"/>
                <a:tab pos="7222445" algn="l"/>
              </a:tabLst>
            </a:pPr>
            <a:r>
              <a:rPr lang="en-GB" sz="2540" dirty="0"/>
              <a:t>HTML5 has several new input types for selecting date and time:</a:t>
            </a:r>
          </a:p>
          <a:p>
            <a:pPr marL="0" indent="0">
              <a:spcAft>
                <a:spcPct val="0"/>
              </a:spcAft>
              <a:buNone/>
              <a:tabLst>
                <a:tab pos="656586" algn="l"/>
                <a:tab pos="1313170" algn="l"/>
                <a:tab pos="1969758" algn="l"/>
                <a:tab pos="2626344" algn="l"/>
                <a:tab pos="3282928" algn="l"/>
                <a:tab pos="3939516" algn="l"/>
                <a:tab pos="4596102" algn="l"/>
                <a:tab pos="5252687" algn="l"/>
                <a:tab pos="5909273" algn="l"/>
                <a:tab pos="6565860" algn="l"/>
                <a:tab pos="7222445" algn="l"/>
              </a:tabLst>
            </a:pPr>
            <a:endParaRPr lang="en-GB" sz="2540" dirty="0"/>
          </a:p>
          <a:p>
            <a:pPr marL="0" indent="0">
              <a:spcAft>
                <a:spcPct val="0"/>
              </a:spcAft>
              <a:buNone/>
              <a:tabLst>
                <a:tab pos="656586" algn="l"/>
                <a:tab pos="1313170" algn="l"/>
                <a:tab pos="1969758" algn="l"/>
                <a:tab pos="2626344" algn="l"/>
                <a:tab pos="3282928" algn="l"/>
                <a:tab pos="3939516" algn="l"/>
                <a:tab pos="4596102" algn="l"/>
                <a:tab pos="5252687" algn="l"/>
                <a:tab pos="5909273" algn="l"/>
                <a:tab pos="6565860" algn="l"/>
                <a:tab pos="7222445" algn="l"/>
              </a:tabLst>
            </a:pPr>
            <a:r>
              <a:rPr lang="en-GB" sz="2540" dirty="0"/>
              <a:t>    </a:t>
            </a:r>
            <a:r>
              <a:rPr lang="en-GB" sz="2540" dirty="0">
                <a:solidFill>
                  <a:srgbClr val="DC2300"/>
                </a:solidFill>
              </a:rPr>
              <a:t>&gt;</a:t>
            </a:r>
            <a:r>
              <a:rPr lang="en-GB" sz="2540" dirty="0"/>
              <a:t> date - Selects date, month and year</a:t>
            </a:r>
          </a:p>
          <a:p>
            <a:pPr marL="0" indent="0">
              <a:spcAft>
                <a:spcPct val="0"/>
              </a:spcAft>
              <a:buNone/>
              <a:tabLst>
                <a:tab pos="656586" algn="l"/>
                <a:tab pos="1313170" algn="l"/>
                <a:tab pos="1969758" algn="l"/>
                <a:tab pos="2626344" algn="l"/>
                <a:tab pos="3282928" algn="l"/>
                <a:tab pos="3939516" algn="l"/>
                <a:tab pos="4596102" algn="l"/>
                <a:tab pos="5252687" algn="l"/>
                <a:tab pos="5909273" algn="l"/>
                <a:tab pos="6565860" algn="l"/>
                <a:tab pos="7222445" algn="l"/>
              </a:tabLst>
            </a:pPr>
            <a:r>
              <a:rPr lang="en-GB" sz="2540" dirty="0"/>
              <a:t>    </a:t>
            </a:r>
            <a:r>
              <a:rPr lang="en-GB" sz="2540" dirty="0">
                <a:solidFill>
                  <a:srgbClr val="DC2300"/>
                </a:solidFill>
              </a:rPr>
              <a:t>&gt;</a:t>
            </a:r>
            <a:r>
              <a:rPr lang="en-GB" sz="2540" dirty="0"/>
              <a:t> month - Selects month and year</a:t>
            </a:r>
          </a:p>
          <a:p>
            <a:pPr marL="0" indent="0">
              <a:spcAft>
                <a:spcPct val="0"/>
              </a:spcAft>
              <a:buNone/>
              <a:tabLst>
                <a:tab pos="656586" algn="l"/>
                <a:tab pos="1313170" algn="l"/>
                <a:tab pos="1969758" algn="l"/>
                <a:tab pos="2626344" algn="l"/>
                <a:tab pos="3282928" algn="l"/>
                <a:tab pos="3939516" algn="l"/>
                <a:tab pos="4596102" algn="l"/>
                <a:tab pos="5252687" algn="l"/>
                <a:tab pos="5909273" algn="l"/>
                <a:tab pos="6565860" algn="l"/>
                <a:tab pos="7222445" algn="l"/>
              </a:tabLst>
            </a:pPr>
            <a:r>
              <a:rPr lang="en-GB" sz="2540" dirty="0"/>
              <a:t>    </a:t>
            </a:r>
            <a:r>
              <a:rPr lang="en-GB" sz="2540" dirty="0">
                <a:solidFill>
                  <a:srgbClr val="DC2300"/>
                </a:solidFill>
              </a:rPr>
              <a:t>&gt;</a:t>
            </a:r>
            <a:r>
              <a:rPr lang="en-GB" sz="2540" dirty="0"/>
              <a:t> week - Selects week and year</a:t>
            </a:r>
          </a:p>
          <a:p>
            <a:pPr marL="0" indent="0">
              <a:spcAft>
                <a:spcPct val="0"/>
              </a:spcAft>
              <a:buNone/>
              <a:tabLst>
                <a:tab pos="656586" algn="l"/>
                <a:tab pos="1313170" algn="l"/>
                <a:tab pos="1969758" algn="l"/>
                <a:tab pos="2626344" algn="l"/>
                <a:tab pos="3282928" algn="l"/>
                <a:tab pos="3939516" algn="l"/>
                <a:tab pos="4596102" algn="l"/>
                <a:tab pos="5252687" algn="l"/>
                <a:tab pos="5909273" algn="l"/>
                <a:tab pos="6565860" algn="l"/>
                <a:tab pos="7222445" algn="l"/>
              </a:tabLst>
            </a:pPr>
            <a:r>
              <a:rPr lang="en-GB" sz="2540" dirty="0"/>
              <a:t>    </a:t>
            </a:r>
            <a:r>
              <a:rPr lang="en-GB" sz="2540" dirty="0">
                <a:solidFill>
                  <a:srgbClr val="DC2300"/>
                </a:solidFill>
              </a:rPr>
              <a:t>&gt;</a:t>
            </a:r>
            <a:r>
              <a:rPr lang="en-GB" sz="2540" dirty="0"/>
              <a:t> time - Selects time (hour and minute)</a:t>
            </a:r>
            <a:r>
              <a:rPr lang="ar-SA" sz="2540" dirty="0"/>
              <a:t>‏</a:t>
            </a:r>
            <a:endParaRPr lang="en-GB" sz="2540" dirty="0"/>
          </a:p>
          <a:p>
            <a:pPr marL="0" indent="0">
              <a:spcAft>
                <a:spcPct val="0"/>
              </a:spcAft>
              <a:buNone/>
              <a:tabLst>
                <a:tab pos="656586" algn="l"/>
                <a:tab pos="1313170" algn="l"/>
                <a:tab pos="1969758" algn="l"/>
                <a:tab pos="2626344" algn="l"/>
                <a:tab pos="3282928" algn="l"/>
                <a:tab pos="3939516" algn="l"/>
                <a:tab pos="4596102" algn="l"/>
                <a:tab pos="5252687" algn="l"/>
                <a:tab pos="5909273" algn="l"/>
                <a:tab pos="6565860" algn="l"/>
                <a:tab pos="7222445" algn="l"/>
              </a:tabLst>
            </a:pPr>
            <a:r>
              <a:rPr lang="en-GB" sz="2540" dirty="0"/>
              <a:t>    </a:t>
            </a:r>
            <a:r>
              <a:rPr lang="en-GB" sz="2540" dirty="0">
                <a:solidFill>
                  <a:srgbClr val="DC2300"/>
                </a:solidFill>
              </a:rPr>
              <a:t>&gt;</a:t>
            </a:r>
            <a:r>
              <a:rPr lang="en-GB" sz="2540" dirty="0"/>
              <a:t> datetime - Selects time, date, month and year. This is now obsolete</a:t>
            </a:r>
          </a:p>
          <a:p>
            <a:pPr marL="0" indent="0">
              <a:spcAft>
                <a:spcPct val="0"/>
              </a:spcAft>
              <a:buNone/>
              <a:tabLst>
                <a:tab pos="656586" algn="l"/>
                <a:tab pos="1313170" algn="l"/>
                <a:tab pos="1969758" algn="l"/>
                <a:tab pos="2626344" algn="l"/>
                <a:tab pos="3282928" algn="l"/>
                <a:tab pos="3939516" algn="l"/>
                <a:tab pos="4596102" algn="l"/>
                <a:tab pos="5252687" algn="l"/>
                <a:tab pos="5909273" algn="l"/>
                <a:tab pos="6565860" algn="l"/>
                <a:tab pos="7222445" algn="l"/>
              </a:tabLst>
            </a:pPr>
            <a:r>
              <a:rPr lang="en-GB" sz="2540" dirty="0"/>
              <a:t>    </a:t>
            </a:r>
            <a:r>
              <a:rPr lang="en-GB" sz="2540" dirty="0">
                <a:solidFill>
                  <a:srgbClr val="DC2300"/>
                </a:solidFill>
              </a:rPr>
              <a:t>&gt;</a:t>
            </a:r>
            <a:r>
              <a:rPr lang="en-GB" sz="2540" dirty="0"/>
              <a:t> </a:t>
            </a:r>
            <a:r>
              <a:rPr lang="en-GB" sz="2540" dirty="0" err="1"/>
              <a:t>datetime</a:t>
            </a:r>
            <a:r>
              <a:rPr lang="en-GB" sz="2540" dirty="0"/>
              <a:t>-local - Selects time, date, month and</a:t>
            </a:r>
            <a:br>
              <a:rPr lang="en-GB" sz="2540" dirty="0"/>
            </a:br>
            <a:r>
              <a:rPr lang="en-GB" sz="2540" dirty="0"/>
              <a:t>       year (local time)</a:t>
            </a:r>
            <a:r>
              <a:rPr lang="ar-SA" sz="2540" dirty="0"/>
              <a:t>‏</a:t>
            </a:r>
            <a:endParaRPr lang="en-GB" sz="2540" dirty="0"/>
          </a:p>
          <a:p>
            <a:pPr marL="0" indent="0">
              <a:spcAft>
                <a:spcPct val="0"/>
              </a:spcAft>
              <a:buNone/>
              <a:tabLst>
                <a:tab pos="656586" algn="l"/>
                <a:tab pos="1313170" algn="l"/>
                <a:tab pos="1969758" algn="l"/>
                <a:tab pos="2626344" algn="l"/>
                <a:tab pos="3282928" algn="l"/>
                <a:tab pos="3939516" algn="l"/>
                <a:tab pos="4596102" algn="l"/>
                <a:tab pos="5252687" algn="l"/>
                <a:tab pos="5909273" algn="l"/>
                <a:tab pos="6565860" algn="l"/>
                <a:tab pos="7222445" algn="l"/>
              </a:tabLst>
            </a:pPr>
            <a:endParaRPr lang="en-GB" sz="2540" dirty="0"/>
          </a:p>
        </p:txBody>
      </p:sp>
    </p:spTree>
    <p:extLst>
      <p:ext uri="{BB962C8B-B14F-4D97-AF65-F5344CB8AC3E}">
        <p14:creationId xmlns:p14="http://schemas.microsoft.com/office/powerpoint/2010/main" val="316466589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1"/>
          <p:cNvSpPr>
            <a:spLocks noGrp="1" noChangeArrowheads="1"/>
          </p:cNvSpPr>
          <p:nvPr>
            <p:ph type="title"/>
          </p:nvPr>
        </p:nvSpPr>
        <p:spPr/>
        <p:txBody>
          <a:bodyPr/>
          <a:lstStyle/>
          <a:p>
            <a:pPr>
              <a:tabLst>
                <a:tab pos="656586" algn="l"/>
                <a:tab pos="1313170" algn="l"/>
                <a:tab pos="1969758" algn="l"/>
                <a:tab pos="2626344" algn="l"/>
                <a:tab pos="3282928" algn="l"/>
                <a:tab pos="3939516" algn="l"/>
                <a:tab pos="4596102" algn="l"/>
                <a:tab pos="5252687" algn="l"/>
                <a:tab pos="5909273" algn="l"/>
                <a:tab pos="6565860" algn="l"/>
                <a:tab pos="7222445" algn="l"/>
                <a:tab pos="7879031" algn="l"/>
              </a:tabLst>
              <a:defRPr/>
            </a:pPr>
            <a:r>
              <a:rPr lang="en-GB" dirty="0">
                <a:ea typeface="+mj-ea"/>
              </a:rPr>
              <a:t>HTML5: Input - search</a:t>
            </a:r>
          </a:p>
        </p:txBody>
      </p:sp>
      <p:sp>
        <p:nvSpPr>
          <p:cNvPr id="63491" name="Rectangle 2"/>
          <p:cNvSpPr>
            <a:spLocks noGrp="1" noChangeArrowheads="1"/>
          </p:cNvSpPr>
          <p:nvPr>
            <p:ph idx="1"/>
          </p:nvPr>
        </p:nvSpPr>
        <p:spPr>
          <a:xfrm>
            <a:off x="581192" y="2180496"/>
            <a:ext cx="11029615" cy="1689139"/>
          </a:xfrm>
        </p:spPr>
        <p:txBody>
          <a:bodyPr anchor="ctr">
            <a:normAutofit/>
          </a:bodyPr>
          <a:lstStyle/>
          <a:p>
            <a:pPr>
              <a:spcAft>
                <a:spcPct val="0"/>
              </a:spcAft>
              <a:tabLst>
                <a:tab pos="656586" algn="l"/>
                <a:tab pos="1313170" algn="l"/>
                <a:tab pos="1969758" algn="l"/>
                <a:tab pos="2626344" algn="l"/>
                <a:tab pos="3282928" algn="l"/>
                <a:tab pos="3939516" algn="l"/>
                <a:tab pos="4596102" algn="l"/>
                <a:tab pos="5252687" algn="l"/>
                <a:tab pos="5909273" algn="l"/>
                <a:tab pos="6565860" algn="l"/>
                <a:tab pos="7222445" algn="l"/>
              </a:tabLst>
            </a:pPr>
            <a:r>
              <a:rPr lang="en-GB" dirty="0"/>
              <a:t>The search type is used for search fields like a site search or Google search.</a:t>
            </a:r>
          </a:p>
          <a:p>
            <a:pPr>
              <a:spcAft>
                <a:spcPct val="0"/>
              </a:spcAft>
              <a:tabLst>
                <a:tab pos="656586" algn="l"/>
                <a:tab pos="1313170" algn="l"/>
                <a:tab pos="1969758" algn="l"/>
                <a:tab pos="2626344" algn="l"/>
                <a:tab pos="3282928" algn="l"/>
                <a:tab pos="3939516" algn="l"/>
                <a:tab pos="4596102" algn="l"/>
                <a:tab pos="5252687" algn="l"/>
                <a:tab pos="5909273" algn="l"/>
                <a:tab pos="6565860" algn="l"/>
                <a:tab pos="7222445" algn="l"/>
              </a:tabLst>
            </a:pPr>
            <a:endParaRPr lang="en-GB" dirty="0"/>
          </a:p>
          <a:p>
            <a:pPr>
              <a:spcAft>
                <a:spcPct val="0"/>
              </a:spcAft>
              <a:tabLst>
                <a:tab pos="656586" algn="l"/>
                <a:tab pos="1313170" algn="l"/>
                <a:tab pos="1969758" algn="l"/>
                <a:tab pos="2626344" algn="l"/>
                <a:tab pos="3282928" algn="l"/>
                <a:tab pos="3939516" algn="l"/>
                <a:tab pos="4596102" algn="l"/>
                <a:tab pos="5252687" algn="l"/>
                <a:tab pos="5909273" algn="l"/>
                <a:tab pos="6565860" algn="l"/>
                <a:tab pos="7222445" algn="l"/>
              </a:tabLst>
            </a:pPr>
            <a:r>
              <a:rPr lang="en-GB" dirty="0"/>
              <a:t>The search field behaves like a regular text field.</a:t>
            </a:r>
          </a:p>
        </p:txBody>
      </p:sp>
    </p:spTree>
    <p:extLst>
      <p:ext uri="{BB962C8B-B14F-4D97-AF65-F5344CB8AC3E}">
        <p14:creationId xmlns:p14="http://schemas.microsoft.com/office/powerpoint/2010/main" val="209463072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p:cNvSpPr>
            <a:spLocks noGrp="1" noChangeArrowheads="1"/>
          </p:cNvSpPr>
          <p:nvPr>
            <p:ph type="title"/>
          </p:nvPr>
        </p:nvSpPr>
        <p:spPr/>
        <p:txBody>
          <a:bodyPr/>
          <a:lstStyle/>
          <a:p>
            <a:pPr>
              <a:tabLst>
                <a:tab pos="656586" algn="l"/>
                <a:tab pos="1313170" algn="l"/>
                <a:tab pos="1969758" algn="l"/>
                <a:tab pos="2626344" algn="l"/>
                <a:tab pos="3282928" algn="l"/>
                <a:tab pos="3939516" algn="l"/>
                <a:tab pos="4596102" algn="l"/>
                <a:tab pos="5252687" algn="l"/>
                <a:tab pos="5909273" algn="l"/>
                <a:tab pos="6565860" algn="l"/>
                <a:tab pos="7222445" algn="l"/>
                <a:tab pos="7879031" algn="l"/>
              </a:tabLst>
              <a:defRPr/>
            </a:pPr>
            <a:r>
              <a:rPr lang="en-GB" dirty="0">
                <a:ea typeface="+mj-ea"/>
              </a:rPr>
              <a:t>HTML5: Input – </a:t>
            </a:r>
            <a:r>
              <a:rPr lang="en-GB" dirty="0" err="1">
                <a:ea typeface="+mj-ea"/>
              </a:rPr>
              <a:t>color</a:t>
            </a:r>
            <a:r>
              <a:rPr lang="en-GB" dirty="0">
                <a:ea typeface="+mj-ea"/>
              </a:rPr>
              <a:t> picker</a:t>
            </a:r>
          </a:p>
        </p:txBody>
      </p:sp>
      <p:sp>
        <p:nvSpPr>
          <p:cNvPr id="64515" name="Rectangle 2"/>
          <p:cNvSpPr>
            <a:spLocks noGrp="1" noChangeArrowheads="1"/>
          </p:cNvSpPr>
          <p:nvPr>
            <p:ph idx="1"/>
          </p:nvPr>
        </p:nvSpPr>
        <p:spPr/>
        <p:txBody>
          <a:bodyPr anchor="ctr"/>
          <a:lstStyle/>
          <a:p>
            <a:pPr>
              <a:spcAft>
                <a:spcPct val="0"/>
              </a:spcAft>
              <a:tabLst>
                <a:tab pos="656586" algn="l"/>
                <a:tab pos="1313170" algn="l"/>
                <a:tab pos="1969758" algn="l"/>
                <a:tab pos="2626344" algn="l"/>
                <a:tab pos="3282928" algn="l"/>
                <a:tab pos="3939516" algn="l"/>
                <a:tab pos="4596102" algn="l"/>
                <a:tab pos="5252687" algn="l"/>
                <a:tab pos="5909273" algn="l"/>
                <a:tab pos="6565860" algn="l"/>
                <a:tab pos="7222445" algn="l"/>
              </a:tabLst>
            </a:pPr>
            <a:r>
              <a:rPr lang="en-GB" dirty="0"/>
              <a:t>The </a:t>
            </a:r>
            <a:r>
              <a:rPr lang="en-GB" dirty="0" err="1"/>
              <a:t>color</a:t>
            </a:r>
            <a:r>
              <a:rPr lang="en-GB" dirty="0"/>
              <a:t> type is used for input fields that should contain a </a:t>
            </a:r>
            <a:r>
              <a:rPr lang="en-GB" dirty="0" err="1"/>
              <a:t>color</a:t>
            </a:r>
            <a:r>
              <a:rPr lang="en-GB" dirty="0"/>
              <a:t>.</a:t>
            </a:r>
          </a:p>
          <a:p>
            <a:pPr marL="0" indent="0">
              <a:spcAft>
                <a:spcPct val="0"/>
              </a:spcAft>
              <a:buNone/>
              <a:tabLst>
                <a:tab pos="656586" algn="l"/>
                <a:tab pos="1313170" algn="l"/>
                <a:tab pos="1969758" algn="l"/>
                <a:tab pos="2626344" algn="l"/>
                <a:tab pos="3282928" algn="l"/>
                <a:tab pos="3939516" algn="l"/>
                <a:tab pos="4596102" algn="l"/>
                <a:tab pos="5252687" algn="l"/>
                <a:tab pos="5909273" algn="l"/>
                <a:tab pos="6565860" algn="l"/>
                <a:tab pos="7222445" algn="l"/>
              </a:tabLst>
            </a:pPr>
            <a:endParaRPr lang="en-GB" dirty="0"/>
          </a:p>
          <a:p>
            <a:pPr>
              <a:spcAft>
                <a:spcPct val="0"/>
              </a:spcAft>
              <a:tabLst>
                <a:tab pos="656586" algn="l"/>
                <a:tab pos="1313170" algn="l"/>
                <a:tab pos="1969758" algn="l"/>
                <a:tab pos="2626344" algn="l"/>
                <a:tab pos="3282928" algn="l"/>
                <a:tab pos="3939516" algn="l"/>
                <a:tab pos="4596102" algn="l"/>
                <a:tab pos="5252687" algn="l"/>
                <a:tab pos="5909273" algn="l"/>
                <a:tab pos="6565860" algn="l"/>
                <a:tab pos="7222445" algn="l"/>
              </a:tabLst>
            </a:pPr>
            <a:r>
              <a:rPr lang="en-GB" dirty="0"/>
              <a:t>This input type will allow you to select a </a:t>
            </a:r>
            <a:r>
              <a:rPr lang="en-GB" dirty="0" err="1"/>
              <a:t>color</a:t>
            </a:r>
            <a:r>
              <a:rPr lang="en-GB" dirty="0"/>
              <a:t> from a </a:t>
            </a:r>
            <a:r>
              <a:rPr lang="en-GB" dirty="0" err="1"/>
              <a:t>color</a:t>
            </a:r>
            <a:r>
              <a:rPr lang="en-GB" dirty="0"/>
              <a:t> picker:</a:t>
            </a:r>
          </a:p>
          <a:p>
            <a:pPr marL="0" indent="0">
              <a:spcAft>
                <a:spcPct val="0"/>
              </a:spcAft>
              <a:buNone/>
              <a:tabLst>
                <a:tab pos="656586" algn="l"/>
                <a:tab pos="1313170" algn="l"/>
                <a:tab pos="1969758" algn="l"/>
                <a:tab pos="2626344" algn="l"/>
                <a:tab pos="3282928" algn="l"/>
                <a:tab pos="3939516" algn="l"/>
                <a:tab pos="4596102" algn="l"/>
                <a:tab pos="5252687" algn="l"/>
                <a:tab pos="5909273" algn="l"/>
                <a:tab pos="6565860" algn="l"/>
                <a:tab pos="7222445" algn="l"/>
              </a:tabLst>
            </a:pPr>
            <a:endParaRPr lang="en-GB" dirty="0"/>
          </a:p>
          <a:p>
            <a:pPr marL="0" indent="0" algn="ctr">
              <a:spcAft>
                <a:spcPct val="0"/>
              </a:spcAft>
              <a:buNone/>
              <a:tabLst>
                <a:tab pos="656586" algn="l"/>
                <a:tab pos="1313170" algn="l"/>
                <a:tab pos="1969758" algn="l"/>
                <a:tab pos="2626344" algn="l"/>
                <a:tab pos="3282928" algn="l"/>
                <a:tab pos="3939516" algn="l"/>
                <a:tab pos="4596102" algn="l"/>
                <a:tab pos="5252687" algn="l"/>
                <a:tab pos="5909273" algn="l"/>
                <a:tab pos="6565860" algn="l"/>
                <a:tab pos="7222445" algn="l"/>
              </a:tabLst>
            </a:pPr>
            <a:r>
              <a:rPr lang="en-GB" sz="2722" dirty="0" err="1">
                <a:solidFill>
                  <a:schemeClr val="accent2"/>
                </a:solidFill>
              </a:rPr>
              <a:t>Color</a:t>
            </a:r>
            <a:r>
              <a:rPr lang="en-GB" sz="2722" dirty="0">
                <a:solidFill>
                  <a:schemeClr val="accent2"/>
                </a:solidFill>
              </a:rPr>
              <a:t>: &lt;input type="</a:t>
            </a:r>
            <a:r>
              <a:rPr lang="en-GB" sz="2722" dirty="0" err="1">
                <a:solidFill>
                  <a:schemeClr val="accent2"/>
                </a:solidFill>
              </a:rPr>
              <a:t>color</a:t>
            </a:r>
            <a:r>
              <a:rPr lang="en-GB" sz="2722" dirty="0">
                <a:solidFill>
                  <a:schemeClr val="accent2"/>
                </a:solidFill>
              </a:rPr>
              <a:t>" name="</a:t>
            </a:r>
            <a:r>
              <a:rPr lang="en-GB" sz="2722" dirty="0" err="1">
                <a:solidFill>
                  <a:schemeClr val="accent2"/>
                </a:solidFill>
              </a:rPr>
              <a:t>user_color</a:t>
            </a:r>
            <a:r>
              <a:rPr lang="en-GB" sz="2722" dirty="0">
                <a:solidFill>
                  <a:schemeClr val="accent2"/>
                </a:solidFill>
              </a:rPr>
              <a:t>" /&gt;</a:t>
            </a:r>
          </a:p>
        </p:txBody>
      </p:sp>
    </p:spTree>
    <p:extLst>
      <p:ext uri="{BB962C8B-B14F-4D97-AF65-F5344CB8AC3E}">
        <p14:creationId xmlns:p14="http://schemas.microsoft.com/office/powerpoint/2010/main" val="139900557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6A7A9-7C25-4115-82CC-1489367917B9}"/>
              </a:ext>
            </a:extLst>
          </p:cNvPr>
          <p:cNvSpPr>
            <a:spLocks noGrp="1"/>
          </p:cNvSpPr>
          <p:nvPr>
            <p:ph type="title"/>
          </p:nvPr>
        </p:nvSpPr>
        <p:spPr/>
        <p:txBody>
          <a:bodyPr/>
          <a:lstStyle/>
          <a:p>
            <a:r>
              <a:rPr lang="en-IN" dirty="0"/>
              <a:t>HTML Comments </a:t>
            </a:r>
          </a:p>
        </p:txBody>
      </p:sp>
      <p:sp>
        <p:nvSpPr>
          <p:cNvPr id="3" name="Content Placeholder 2">
            <a:extLst>
              <a:ext uri="{FF2B5EF4-FFF2-40B4-BE49-F238E27FC236}">
                <a16:creationId xmlns:a16="http://schemas.microsoft.com/office/drawing/2014/main" id="{A55FA377-76E8-4603-999C-5E8AF9583285}"/>
              </a:ext>
            </a:extLst>
          </p:cNvPr>
          <p:cNvSpPr>
            <a:spLocks noGrp="1"/>
          </p:cNvSpPr>
          <p:nvPr>
            <p:ph idx="1"/>
          </p:nvPr>
        </p:nvSpPr>
        <p:spPr>
          <a:xfrm>
            <a:off x="581192" y="2180497"/>
            <a:ext cx="11029615" cy="880756"/>
          </a:xfrm>
        </p:spPr>
        <p:txBody>
          <a:bodyPr>
            <a:normAutofit fontScale="85000" lnSpcReduction="20000"/>
          </a:bodyPr>
          <a:lstStyle/>
          <a:p>
            <a:r>
              <a:rPr lang="en-IN" dirty="0"/>
              <a:t>An HTML comment begins with &lt;!–– and the comment closes with ––&gt;. </a:t>
            </a:r>
          </a:p>
          <a:p>
            <a:r>
              <a:rPr lang="en-IN" dirty="0"/>
              <a:t>HTML comments are visible to anyone that views the page source code, but are not rendered when the HTML document is rendered by a browser.</a:t>
            </a:r>
          </a:p>
          <a:p>
            <a:endParaRPr lang="en-IN" dirty="0"/>
          </a:p>
        </p:txBody>
      </p:sp>
      <p:pic>
        <p:nvPicPr>
          <p:cNvPr id="5" name="Picture 4">
            <a:extLst>
              <a:ext uri="{FF2B5EF4-FFF2-40B4-BE49-F238E27FC236}">
                <a16:creationId xmlns:a16="http://schemas.microsoft.com/office/drawing/2014/main" id="{EB252BE3-41F2-4F7F-A11B-3AC811585B62}"/>
              </a:ext>
            </a:extLst>
          </p:cNvPr>
          <p:cNvPicPr>
            <a:picLocks noChangeAspect="1"/>
          </p:cNvPicPr>
          <p:nvPr/>
        </p:nvPicPr>
        <p:blipFill>
          <a:blip r:embed="rId2"/>
          <a:stretch>
            <a:fillRect/>
          </a:stretch>
        </p:blipFill>
        <p:spPr>
          <a:xfrm>
            <a:off x="2509836" y="2733675"/>
            <a:ext cx="7172325" cy="4124325"/>
          </a:xfrm>
          <a:prstGeom prst="rect">
            <a:avLst/>
          </a:prstGeom>
        </p:spPr>
      </p:pic>
    </p:spTree>
    <p:extLst>
      <p:ext uri="{BB962C8B-B14F-4D97-AF65-F5344CB8AC3E}">
        <p14:creationId xmlns:p14="http://schemas.microsoft.com/office/powerpoint/2010/main" val="10740146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1" y="1692189"/>
            <a:ext cx="11029615" cy="1497507"/>
          </a:xfrm>
        </p:spPr>
        <p:txBody>
          <a:bodyPr>
            <a:normAutofit/>
          </a:bodyPr>
          <a:lstStyle/>
          <a:p>
            <a:pPr algn="ctr"/>
            <a:r>
              <a:rPr lang="en-IN" sz="5400" dirty="0"/>
              <a:t>CSS</a:t>
            </a:r>
          </a:p>
        </p:txBody>
      </p:sp>
      <p:sp>
        <p:nvSpPr>
          <p:cNvPr id="4" name="Text Placeholder 3"/>
          <p:cNvSpPr>
            <a:spLocks noGrp="1"/>
          </p:cNvSpPr>
          <p:nvPr>
            <p:ph type="body" idx="1"/>
          </p:nvPr>
        </p:nvSpPr>
        <p:spPr/>
        <p:txBody>
          <a:bodyPr/>
          <a:lstStyle/>
          <a:p>
            <a:endParaRPr lang="en-IN"/>
          </a:p>
        </p:txBody>
      </p:sp>
    </p:spTree>
    <p:extLst>
      <p:ext uri="{BB962C8B-B14F-4D97-AF65-F5344CB8AC3E}">
        <p14:creationId xmlns:p14="http://schemas.microsoft.com/office/powerpoint/2010/main" val="10123197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r>
              <a:rPr lang="en-US" altLang="en-US" sz="3200" dirty="0"/>
              <a:t> Introduction</a:t>
            </a:r>
          </a:p>
        </p:txBody>
      </p:sp>
      <p:sp>
        <p:nvSpPr>
          <p:cNvPr id="147459" name="Rectangle 3"/>
          <p:cNvSpPr>
            <a:spLocks noGrp="1" noChangeArrowheads="1"/>
          </p:cNvSpPr>
          <p:nvPr>
            <p:ph type="body" idx="1"/>
          </p:nvPr>
        </p:nvSpPr>
        <p:spPr>
          <a:xfrm>
            <a:off x="329401" y="2286513"/>
            <a:ext cx="11029615" cy="3678303"/>
          </a:xfrm>
        </p:spPr>
        <p:txBody>
          <a:bodyPr/>
          <a:lstStyle/>
          <a:p>
            <a:pPr>
              <a:lnSpc>
                <a:spcPct val="100000"/>
              </a:lnSpc>
              <a:spcBef>
                <a:spcPct val="20000"/>
              </a:spcBef>
              <a:buSzTx/>
            </a:pPr>
            <a:r>
              <a:rPr lang="en-US" altLang="en-US" b="0" dirty="0"/>
              <a:t>The CSS1 specification was developed in 1996</a:t>
            </a:r>
          </a:p>
          <a:p>
            <a:pPr>
              <a:lnSpc>
                <a:spcPct val="100000"/>
              </a:lnSpc>
              <a:spcBef>
                <a:spcPct val="20000"/>
              </a:spcBef>
              <a:buSzTx/>
            </a:pPr>
            <a:r>
              <a:rPr lang="en-US" altLang="en-US" b="0" dirty="0"/>
              <a:t>CSS2 was released in 1998</a:t>
            </a:r>
          </a:p>
          <a:p>
            <a:pPr>
              <a:lnSpc>
                <a:spcPct val="100000"/>
              </a:lnSpc>
              <a:spcBef>
                <a:spcPct val="20000"/>
              </a:spcBef>
              <a:buSzTx/>
            </a:pPr>
            <a:r>
              <a:rPr lang="en-US" altLang="en-US" b="0" dirty="0"/>
              <a:t>CSS3 is on its way   </a:t>
            </a:r>
          </a:p>
          <a:p>
            <a:pPr>
              <a:lnSpc>
                <a:spcPct val="100000"/>
              </a:lnSpc>
              <a:spcBef>
                <a:spcPct val="20000"/>
              </a:spcBef>
              <a:buSzTx/>
            </a:pPr>
            <a:r>
              <a:rPr lang="en-US" altLang="en-US" b="0" dirty="0"/>
              <a:t>CSSs provide the means to control and change presentation of HTML documents</a:t>
            </a:r>
          </a:p>
          <a:p>
            <a:pPr>
              <a:lnSpc>
                <a:spcPct val="100000"/>
              </a:lnSpc>
              <a:spcBef>
                <a:spcPct val="20000"/>
              </a:spcBef>
              <a:buSzTx/>
            </a:pPr>
            <a:r>
              <a:rPr lang="en-US" altLang="en-US" b="0" dirty="0"/>
              <a:t>CSS is not technically HTML, but can be embedded in HTML documents</a:t>
            </a:r>
          </a:p>
          <a:p>
            <a:pPr>
              <a:lnSpc>
                <a:spcPct val="100000"/>
              </a:lnSpc>
              <a:spcBef>
                <a:spcPct val="20000"/>
              </a:spcBef>
              <a:buSzTx/>
            </a:pPr>
            <a:r>
              <a:rPr lang="en-US" altLang="en-US" b="0" dirty="0"/>
              <a:t>Style sheets allow you to impose a standard style on a whole document, or even a whole collection of documents</a:t>
            </a:r>
          </a:p>
          <a:p>
            <a:pPr>
              <a:lnSpc>
                <a:spcPct val="100000"/>
              </a:lnSpc>
              <a:spcBef>
                <a:spcPct val="20000"/>
              </a:spcBef>
              <a:buSzTx/>
            </a:pPr>
            <a:r>
              <a:rPr lang="en-US" altLang="en-US" b="0" dirty="0"/>
              <a:t>Style is specified for a tag by the values of its properties </a:t>
            </a:r>
          </a:p>
          <a:p>
            <a:endParaRPr lang="en-US" altLang="en-US" dirty="0"/>
          </a:p>
        </p:txBody>
      </p:sp>
    </p:spTree>
    <p:extLst>
      <p:ext uri="{BB962C8B-B14F-4D97-AF65-F5344CB8AC3E}">
        <p14:creationId xmlns:p14="http://schemas.microsoft.com/office/powerpoint/2010/main" val="34291816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96A30FDB-BD55-480A-B9C4-991EFE855DFD}"/>
              </a:ext>
            </a:extLst>
          </p:cNvPr>
          <p:cNvSpPr>
            <a:spLocks noGrp="1" noChangeArrowheads="1"/>
          </p:cNvSpPr>
          <p:nvPr>
            <p:ph type="title"/>
          </p:nvPr>
        </p:nvSpPr>
        <p:spPr/>
        <p:txBody>
          <a:bodyPr/>
          <a:lstStyle/>
          <a:p>
            <a:r>
              <a:rPr lang="en-US" altLang="en-US"/>
              <a:t>Three Ways to Use CSS:</a:t>
            </a:r>
          </a:p>
        </p:txBody>
      </p:sp>
      <p:sp>
        <p:nvSpPr>
          <p:cNvPr id="5123" name="Rectangle 3">
            <a:extLst>
              <a:ext uri="{FF2B5EF4-FFF2-40B4-BE49-F238E27FC236}">
                <a16:creationId xmlns:a16="http://schemas.microsoft.com/office/drawing/2014/main" id="{12E0EFBD-AB6D-43E2-B2F3-7E0362D6D1E0}"/>
              </a:ext>
            </a:extLst>
          </p:cNvPr>
          <p:cNvSpPr>
            <a:spLocks noGrp="1" noChangeArrowheads="1"/>
          </p:cNvSpPr>
          <p:nvPr>
            <p:ph type="body" idx="1"/>
          </p:nvPr>
        </p:nvSpPr>
        <p:spPr/>
        <p:txBody>
          <a:bodyPr/>
          <a:lstStyle/>
          <a:p>
            <a:pPr marL="609600" indent="-609600">
              <a:lnSpc>
                <a:spcPct val="90000"/>
              </a:lnSpc>
              <a:buSzPct val="90000"/>
              <a:buFont typeface="Wingdings" panose="05000000000000000000" pitchFamily="2" charset="2"/>
              <a:buAutoNum type="arabicParenR"/>
            </a:pPr>
            <a:r>
              <a:rPr lang="en-US" altLang="en-US"/>
              <a:t>Inline Style - CSS is placed directly into the XHTML element.</a:t>
            </a:r>
          </a:p>
          <a:p>
            <a:pPr marL="609600" indent="-609600">
              <a:lnSpc>
                <a:spcPct val="90000"/>
              </a:lnSpc>
              <a:buSzPct val="90000"/>
              <a:buFont typeface="Wingdings" panose="05000000000000000000" pitchFamily="2" charset="2"/>
              <a:buAutoNum type="arabicParenR"/>
            </a:pPr>
            <a:r>
              <a:rPr lang="en-US" altLang="en-US"/>
              <a:t>Internal Style Sheet - CSS is placed into a separate area within the &lt;head&gt; section of a web page.</a:t>
            </a:r>
          </a:p>
          <a:p>
            <a:pPr marL="609600" indent="-609600">
              <a:lnSpc>
                <a:spcPct val="90000"/>
              </a:lnSpc>
              <a:buSzPct val="90000"/>
              <a:buFont typeface="Wingdings" panose="05000000000000000000" pitchFamily="2" charset="2"/>
              <a:buAutoNum type="arabicParenR"/>
            </a:pPr>
            <a:r>
              <a:rPr lang="en-US" altLang="en-US"/>
              <a:t>External Style Sheet - CSS is placed into a separate computer file and "connected" to a web page.</a:t>
            </a:r>
          </a:p>
        </p:txBody>
      </p:sp>
    </p:spTree>
    <p:extLst>
      <p:ext uri="{BB962C8B-B14F-4D97-AF65-F5344CB8AC3E}">
        <p14:creationId xmlns:p14="http://schemas.microsoft.com/office/powerpoint/2010/main" val="3176495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A4DEC8-5F91-4876-B49F-A55CB8B9B434}"/>
              </a:ext>
            </a:extLst>
          </p:cNvPr>
          <p:cNvSpPr>
            <a:spLocks noGrp="1"/>
          </p:cNvSpPr>
          <p:nvPr>
            <p:ph type="title"/>
          </p:nvPr>
        </p:nvSpPr>
        <p:spPr/>
        <p:txBody>
          <a:bodyPr/>
          <a:lstStyle/>
          <a:p>
            <a:r>
              <a:rPr lang="en-IN" dirty="0"/>
              <a:t>History of Web Browsers</a:t>
            </a:r>
          </a:p>
        </p:txBody>
      </p:sp>
      <p:pic>
        <p:nvPicPr>
          <p:cNvPr id="2050" name="Picture 2" descr="Image result for history of browsers">
            <a:extLst>
              <a:ext uri="{FF2B5EF4-FFF2-40B4-BE49-F238E27FC236}">
                <a16:creationId xmlns:a16="http://schemas.microsoft.com/office/drawing/2014/main" id="{B7C72E3E-D94E-4ACA-87D0-80A5F8090B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808160"/>
            <a:ext cx="7606748" cy="425977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5">
            <a:extLst>
              <a:ext uri="{FF2B5EF4-FFF2-40B4-BE49-F238E27FC236}">
                <a16:creationId xmlns:a16="http://schemas.microsoft.com/office/drawing/2014/main" id="{B51F5A07-446E-4290-820E-101757A7E9A4}"/>
              </a:ext>
            </a:extLst>
          </p:cNvPr>
          <p:cNvSpPr>
            <a:spLocks noGrp="1"/>
          </p:cNvSpPr>
          <p:nvPr>
            <p:ph type="ftr" sz="quarter" idx="11"/>
          </p:nvPr>
        </p:nvSpPr>
        <p:spPr>
          <a:xfrm>
            <a:off x="543338" y="6356350"/>
            <a:ext cx="10542243" cy="365126"/>
          </a:xfrm>
        </p:spPr>
        <p:txBody>
          <a:bodyPr/>
          <a:lstStyle/>
          <a:p>
            <a:r>
              <a:rPr lang="en-IN" dirty="0" err="1"/>
              <a:t>Source:A</a:t>
            </a:r>
            <a:r>
              <a:rPr lang="en-IN" dirty="0"/>
              <a:t> Brief History of Browsers </a:t>
            </a:r>
            <a:r>
              <a:rPr lang="en-IN" dirty="0">
                <a:hlinkClick r:id="rId3"/>
              </a:rPr>
              <a:t>https://medium.com/@fulldive/a-brief-history-of-browsers-57669527c0cf</a:t>
            </a:r>
            <a:endParaRPr lang="en-IN" dirty="0"/>
          </a:p>
        </p:txBody>
      </p:sp>
    </p:spTree>
    <p:extLst>
      <p:ext uri="{BB962C8B-B14F-4D97-AF65-F5344CB8AC3E}">
        <p14:creationId xmlns:p14="http://schemas.microsoft.com/office/powerpoint/2010/main" val="290960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560868CA-F277-4571-B524-F9F6B3838358}"/>
              </a:ext>
            </a:extLst>
          </p:cNvPr>
          <p:cNvSpPr>
            <a:spLocks noGrp="1"/>
          </p:cNvSpPr>
          <p:nvPr>
            <p:ph type="title" idx="4294967295"/>
          </p:nvPr>
        </p:nvSpPr>
        <p:spPr>
          <a:xfrm>
            <a:off x="1981200" y="457200"/>
            <a:ext cx="8229600" cy="990600"/>
          </a:xfrm>
        </p:spPr>
        <p:txBody>
          <a:bodyPr/>
          <a:lstStyle/>
          <a:p>
            <a:r>
              <a:rPr lang="en-US" altLang="en-US" dirty="0">
                <a:solidFill>
                  <a:schemeClr val="accent2">
                    <a:lumMod val="75000"/>
                  </a:schemeClr>
                </a:solidFill>
              </a:rPr>
              <a:t>Example: Inline Style</a:t>
            </a:r>
          </a:p>
        </p:txBody>
      </p:sp>
      <p:grpSp>
        <p:nvGrpSpPr>
          <p:cNvPr id="8195" name="Group 5">
            <a:extLst>
              <a:ext uri="{FF2B5EF4-FFF2-40B4-BE49-F238E27FC236}">
                <a16:creationId xmlns:a16="http://schemas.microsoft.com/office/drawing/2014/main" id="{5D79D1DC-5891-4A38-B0A2-D9F606455892}"/>
              </a:ext>
            </a:extLst>
          </p:cNvPr>
          <p:cNvGrpSpPr>
            <a:grpSpLocks/>
          </p:cNvGrpSpPr>
          <p:nvPr/>
        </p:nvGrpSpPr>
        <p:grpSpPr bwMode="auto">
          <a:xfrm>
            <a:off x="3705226" y="2667001"/>
            <a:ext cx="4829175" cy="847725"/>
            <a:chOff x="2880" y="2337"/>
            <a:chExt cx="3042" cy="534"/>
          </a:xfrm>
        </p:grpSpPr>
        <p:pic>
          <p:nvPicPr>
            <p:cNvPr id="8200" name="Picture 6">
              <a:extLst>
                <a:ext uri="{FF2B5EF4-FFF2-40B4-BE49-F238E27FC236}">
                  <a16:creationId xmlns:a16="http://schemas.microsoft.com/office/drawing/2014/main" id="{E41DCDF9-0213-46D9-A797-ACB24A6387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 y="2496"/>
              <a:ext cx="3042" cy="375"/>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01" name="Text Box 7">
              <a:extLst>
                <a:ext uri="{FF2B5EF4-FFF2-40B4-BE49-F238E27FC236}">
                  <a16:creationId xmlns:a16="http://schemas.microsoft.com/office/drawing/2014/main" id="{240007D6-2EF3-4A65-B9B8-543D92DC4023}"/>
                </a:ext>
              </a:extLst>
            </p:cNvPr>
            <p:cNvSpPr txBox="1">
              <a:spLocks noChangeArrowheads="1"/>
            </p:cNvSpPr>
            <p:nvPr/>
          </p:nvSpPr>
          <p:spPr bwMode="auto">
            <a:xfrm>
              <a:off x="2880" y="2337"/>
              <a:ext cx="577" cy="156"/>
            </a:xfrm>
            <a:prstGeom prst="rect">
              <a:avLst/>
            </a:prstGeom>
            <a:solidFill>
              <a:schemeClr val="tx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000" b="1">
                  <a:solidFill>
                    <a:schemeClr val="bg1"/>
                  </a:solidFill>
                  <a:latin typeface="Verdana" panose="020B0604030504040204" pitchFamily="34" charset="0"/>
                  <a:cs typeface="Arial" panose="020B0604020202020204" pitchFamily="34" charset="0"/>
                </a:rPr>
                <a:t>PREVIEW:</a:t>
              </a:r>
            </a:p>
          </p:txBody>
        </p:sp>
      </p:grpSp>
      <p:sp>
        <p:nvSpPr>
          <p:cNvPr id="8196" name="Rectangle 3">
            <a:extLst>
              <a:ext uri="{FF2B5EF4-FFF2-40B4-BE49-F238E27FC236}">
                <a16:creationId xmlns:a16="http://schemas.microsoft.com/office/drawing/2014/main" id="{85749FAE-D7BD-4E8C-990A-2B5AA91B8FAB}"/>
              </a:ext>
            </a:extLst>
          </p:cNvPr>
          <p:cNvSpPr>
            <a:spLocks noChangeArrowheads="1"/>
          </p:cNvSpPr>
          <p:nvPr/>
        </p:nvSpPr>
        <p:spPr bwMode="auto">
          <a:xfrm>
            <a:off x="1981200" y="1447800"/>
            <a:ext cx="8077200" cy="1066800"/>
          </a:xfrm>
          <a:prstGeom prst="rect">
            <a:avLst/>
          </a:prstGeom>
          <a:solidFill>
            <a:schemeClr val="accent4"/>
          </a:solidFill>
          <a:ln w="9525">
            <a:solidFill>
              <a:schemeClr val="tx1"/>
            </a:solidFill>
            <a:miter lim="800000"/>
            <a:headEnd/>
            <a:tailEnd/>
          </a:ln>
        </p:spPr>
        <p:txBody>
          <a:bodyPr/>
          <a:lstStyle>
            <a:lvl1pPr marL="342900" indent="-3429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buFont typeface="Wingdings" panose="05000000000000000000" pitchFamily="2" charset="2"/>
              <a:buNone/>
            </a:pPr>
            <a:r>
              <a:rPr lang="en-US" altLang="en-US" sz="1600" b="1" dirty="0">
                <a:latin typeface="Courier New" panose="02070309020205020404" pitchFamily="49" charset="0"/>
              </a:rPr>
              <a:t>&lt;h2 </a:t>
            </a:r>
            <a:r>
              <a:rPr lang="en-US" altLang="en-US" sz="1600" b="1" dirty="0">
                <a:solidFill>
                  <a:srgbClr val="FF0066"/>
                </a:solidFill>
                <a:latin typeface="Courier New" panose="02070309020205020404" pitchFamily="49" charset="0"/>
              </a:rPr>
              <a:t>style="</a:t>
            </a:r>
            <a:r>
              <a:rPr lang="en-US" altLang="en-US" sz="1600" b="1" dirty="0" err="1">
                <a:solidFill>
                  <a:srgbClr val="FF0066"/>
                </a:solidFill>
                <a:latin typeface="Courier New" panose="02070309020205020404" pitchFamily="49" charset="0"/>
              </a:rPr>
              <a:t>font-family:georgia</a:t>
            </a:r>
            <a:r>
              <a:rPr lang="en-US" altLang="en-US" sz="1600" b="1" dirty="0">
                <a:solidFill>
                  <a:srgbClr val="FF0066"/>
                </a:solidFill>
                <a:latin typeface="Courier New" panose="02070309020205020404" pitchFamily="49" charset="0"/>
              </a:rPr>
              <a:t>; </a:t>
            </a:r>
            <a:r>
              <a:rPr lang="en-US" altLang="en-US" sz="1600" b="1" dirty="0" err="1">
                <a:solidFill>
                  <a:srgbClr val="FF0066"/>
                </a:solidFill>
                <a:latin typeface="Courier New" panose="02070309020205020404" pitchFamily="49" charset="0"/>
              </a:rPr>
              <a:t>color:red</a:t>
            </a:r>
            <a:r>
              <a:rPr lang="en-US" altLang="en-US" sz="1600" b="1" dirty="0">
                <a:solidFill>
                  <a:srgbClr val="FF0066"/>
                </a:solidFill>
                <a:latin typeface="Courier New" panose="02070309020205020404" pitchFamily="49" charset="0"/>
              </a:rPr>
              <a:t>;"</a:t>
            </a:r>
            <a:r>
              <a:rPr lang="en-US" altLang="en-US" sz="1600" b="1" dirty="0">
                <a:latin typeface="Courier New" panose="02070309020205020404" pitchFamily="49" charset="0"/>
              </a:rPr>
              <a:t>&gt;</a:t>
            </a:r>
          </a:p>
          <a:p>
            <a:pPr>
              <a:buFont typeface="Wingdings" panose="05000000000000000000" pitchFamily="2" charset="2"/>
              <a:buNone/>
            </a:pPr>
            <a:r>
              <a:rPr lang="en-US" altLang="en-US" sz="1600" b="1" dirty="0">
                <a:latin typeface="Courier New" panose="02070309020205020404" pitchFamily="49" charset="0"/>
              </a:rPr>
              <a:t>CAUTION: Stormy Weather!</a:t>
            </a:r>
          </a:p>
          <a:p>
            <a:pPr>
              <a:buFont typeface="Wingdings" panose="05000000000000000000" pitchFamily="2" charset="2"/>
              <a:buNone/>
            </a:pPr>
            <a:r>
              <a:rPr lang="en-US" altLang="en-US" sz="1600" b="1" dirty="0">
                <a:latin typeface="Courier New" panose="02070309020205020404" pitchFamily="49" charset="0"/>
              </a:rPr>
              <a:t>&lt;/h2&gt;</a:t>
            </a:r>
          </a:p>
        </p:txBody>
      </p:sp>
      <p:sp>
        <p:nvSpPr>
          <p:cNvPr id="58375" name="Text Box 7">
            <a:extLst>
              <a:ext uri="{FF2B5EF4-FFF2-40B4-BE49-F238E27FC236}">
                <a16:creationId xmlns:a16="http://schemas.microsoft.com/office/drawing/2014/main" id="{531E5A06-6C76-43D5-A1EF-CC17A986AA72}"/>
              </a:ext>
            </a:extLst>
          </p:cNvPr>
          <p:cNvSpPr txBox="1">
            <a:spLocks noChangeArrowheads="1"/>
          </p:cNvSpPr>
          <p:nvPr/>
        </p:nvSpPr>
        <p:spPr bwMode="auto">
          <a:xfrm>
            <a:off x="2057400" y="4267201"/>
            <a:ext cx="7924800" cy="1031875"/>
          </a:xfrm>
          <a:prstGeom prst="rect">
            <a:avLst/>
          </a:prstGeom>
          <a:solidFill>
            <a:schemeClr val="accent2">
              <a:lumMod val="60000"/>
              <a:lumOff val="40000"/>
            </a:schemeClr>
          </a:solidFill>
          <a:ln w="25400" algn="ctr">
            <a:solidFill>
              <a:schemeClr val="tx1"/>
            </a:solidFill>
            <a:miter lim="800000"/>
            <a:headEnd/>
            <a:tailEnd/>
          </a:ln>
          <a:effec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r>
              <a:rPr lang="en-US" altLang="en-US" sz="2000">
                <a:solidFill>
                  <a:srgbClr val="000000"/>
                </a:solidFill>
              </a:rPr>
              <a:t>An inline style declaration like this one will affect </a:t>
            </a:r>
            <a:r>
              <a:rPr lang="en-US" altLang="en-US" sz="2000" u="sng">
                <a:solidFill>
                  <a:srgbClr val="000000"/>
                </a:solidFill>
              </a:rPr>
              <a:t>only that particular element</a:t>
            </a:r>
            <a:r>
              <a:rPr lang="en-US" altLang="en-US" sz="2000">
                <a:solidFill>
                  <a:srgbClr val="000000"/>
                </a:solidFill>
              </a:rPr>
              <a:t>.  In other words, other &lt;h2&gt; elements on the page will not be affected by this formatting.</a:t>
            </a:r>
          </a:p>
        </p:txBody>
      </p:sp>
      <p:sp>
        <p:nvSpPr>
          <p:cNvPr id="2" name="Text Box 7">
            <a:extLst>
              <a:ext uri="{FF2B5EF4-FFF2-40B4-BE49-F238E27FC236}">
                <a16:creationId xmlns:a16="http://schemas.microsoft.com/office/drawing/2014/main" id="{AD010C54-6B67-4869-89A1-AFE6DA80AF3D}"/>
              </a:ext>
            </a:extLst>
          </p:cNvPr>
          <p:cNvSpPr txBox="1">
            <a:spLocks noChangeArrowheads="1"/>
          </p:cNvSpPr>
          <p:nvPr/>
        </p:nvSpPr>
        <p:spPr bwMode="auto">
          <a:xfrm>
            <a:off x="2057400" y="3733800"/>
            <a:ext cx="7924800" cy="400110"/>
          </a:xfrm>
          <a:prstGeom prst="rect">
            <a:avLst/>
          </a:prstGeom>
          <a:solidFill>
            <a:schemeClr val="accent2">
              <a:lumMod val="60000"/>
              <a:lumOff val="40000"/>
            </a:schemeClr>
          </a:solidFill>
          <a:ln w="25400" algn="ctr">
            <a:solidFill>
              <a:schemeClr val="tx1"/>
            </a:solidFill>
            <a:miter lim="800000"/>
            <a:headEnd/>
            <a:tailEnd/>
          </a:ln>
          <a:effec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2000" dirty="0"/>
              <a:t>A semicolon must follow each style declaration.</a:t>
            </a:r>
          </a:p>
        </p:txBody>
      </p:sp>
      <p:sp>
        <p:nvSpPr>
          <p:cNvPr id="3" name="Text Box 7">
            <a:extLst>
              <a:ext uri="{FF2B5EF4-FFF2-40B4-BE49-F238E27FC236}">
                <a16:creationId xmlns:a16="http://schemas.microsoft.com/office/drawing/2014/main" id="{98C73B4F-B5B3-4DBB-9ADE-F584D92CC539}"/>
              </a:ext>
            </a:extLst>
          </p:cNvPr>
          <p:cNvSpPr txBox="1">
            <a:spLocks noChangeArrowheads="1"/>
          </p:cNvSpPr>
          <p:nvPr/>
        </p:nvSpPr>
        <p:spPr bwMode="auto">
          <a:xfrm>
            <a:off x="2057400" y="5410201"/>
            <a:ext cx="7924800" cy="1031875"/>
          </a:xfrm>
          <a:prstGeom prst="rect">
            <a:avLst/>
          </a:prstGeom>
          <a:solidFill>
            <a:schemeClr val="accent2">
              <a:lumMod val="60000"/>
              <a:lumOff val="40000"/>
            </a:schemeClr>
          </a:solidFill>
          <a:ln w="25400" algn="ctr">
            <a:solidFill>
              <a:schemeClr val="tx1"/>
            </a:solidFill>
            <a:miter lim="800000"/>
            <a:headEnd/>
            <a:tailEnd/>
          </a:ln>
          <a:effec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r>
              <a:rPr lang="en-US" altLang="en-US" sz="2000">
                <a:solidFill>
                  <a:srgbClr val="000000"/>
                </a:solidFill>
              </a:rPr>
              <a:t>Because inline styles do not properly separate content and presentation, their use is discouraged.  We will not be using inline styles in this class.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837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5" grpId="0" animBg="1"/>
      <p:bldP spid="2" grpId="0" animBg="1"/>
      <p:bldP spid="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6B02E60F-EE50-4955-B822-8628CBD40EBC}"/>
              </a:ext>
            </a:extLst>
          </p:cNvPr>
          <p:cNvSpPr>
            <a:spLocks noGrp="1"/>
          </p:cNvSpPr>
          <p:nvPr>
            <p:ph type="title" idx="4294967295"/>
          </p:nvPr>
        </p:nvSpPr>
        <p:spPr>
          <a:xfrm>
            <a:off x="351693" y="457200"/>
            <a:ext cx="10944664" cy="990600"/>
          </a:xfrm>
        </p:spPr>
        <p:txBody>
          <a:bodyPr/>
          <a:lstStyle/>
          <a:p>
            <a:r>
              <a:rPr lang="en-US" altLang="en-US" dirty="0">
                <a:solidFill>
                  <a:schemeClr val="accent2">
                    <a:lumMod val="75000"/>
                  </a:schemeClr>
                </a:solidFill>
              </a:rPr>
              <a:t>Example: DOCUMENT LEVEL STYLESHEET/Internal Style Sheet</a:t>
            </a:r>
          </a:p>
        </p:txBody>
      </p:sp>
      <p:sp>
        <p:nvSpPr>
          <p:cNvPr id="9219" name="Rectangle 3">
            <a:extLst>
              <a:ext uri="{FF2B5EF4-FFF2-40B4-BE49-F238E27FC236}">
                <a16:creationId xmlns:a16="http://schemas.microsoft.com/office/drawing/2014/main" id="{B3801D05-774C-4C90-9C0F-8B6AEF03E4FE}"/>
              </a:ext>
            </a:extLst>
          </p:cNvPr>
          <p:cNvSpPr>
            <a:spLocks noChangeArrowheads="1"/>
          </p:cNvSpPr>
          <p:nvPr/>
        </p:nvSpPr>
        <p:spPr bwMode="auto">
          <a:xfrm>
            <a:off x="1981200" y="1447800"/>
            <a:ext cx="8077200" cy="1600200"/>
          </a:xfrm>
          <a:prstGeom prst="rect">
            <a:avLst/>
          </a:prstGeom>
          <a:solidFill>
            <a:schemeClr val="accent4"/>
          </a:solidFill>
          <a:ln w="9525">
            <a:solidFill>
              <a:schemeClr val="tx1"/>
            </a:solidFill>
            <a:miter lim="800000"/>
            <a:headEnd/>
            <a:tailEnd/>
          </a:ln>
        </p:spPr>
        <p:txBody>
          <a:bodyPr/>
          <a:lstStyle>
            <a:lvl1pPr marL="342900" indent="-3429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buFont typeface="Wingdings" panose="05000000000000000000" pitchFamily="2" charset="2"/>
              <a:buNone/>
            </a:pPr>
            <a:r>
              <a:rPr lang="en-US" altLang="en-US" sz="1600" b="1">
                <a:latin typeface="Courier New" panose="02070309020205020404" pitchFamily="49" charset="0"/>
              </a:rPr>
              <a:t>&lt;head&gt;</a:t>
            </a:r>
          </a:p>
          <a:p>
            <a:pPr>
              <a:buFont typeface="Wingdings" panose="05000000000000000000" pitchFamily="2" charset="2"/>
              <a:buNone/>
            </a:pPr>
            <a:r>
              <a:rPr lang="en-US" altLang="en-US" sz="1600" b="1">
                <a:latin typeface="Courier New" panose="02070309020205020404" pitchFamily="49" charset="0"/>
              </a:rPr>
              <a:t>&lt;style type="text/css"&gt;</a:t>
            </a:r>
          </a:p>
          <a:p>
            <a:pPr>
              <a:buFont typeface="Wingdings" panose="05000000000000000000" pitchFamily="2" charset="2"/>
              <a:buNone/>
            </a:pPr>
            <a:r>
              <a:rPr lang="en-US" altLang="en-US" sz="1600" b="1">
                <a:solidFill>
                  <a:srgbClr val="FF0066"/>
                </a:solidFill>
                <a:latin typeface="Courier New" panose="02070309020205020404" pitchFamily="49" charset="0"/>
              </a:rPr>
              <a:t>h2 {font-family:georgia; color:red;}</a:t>
            </a:r>
          </a:p>
          <a:p>
            <a:pPr>
              <a:buFont typeface="Wingdings" panose="05000000000000000000" pitchFamily="2" charset="2"/>
              <a:buNone/>
            </a:pPr>
            <a:r>
              <a:rPr lang="en-US" altLang="en-US" sz="1600" b="1">
                <a:latin typeface="Courier New" panose="02070309020205020404" pitchFamily="49" charset="0"/>
              </a:rPr>
              <a:t>&lt;/style&gt;</a:t>
            </a:r>
          </a:p>
          <a:p>
            <a:pPr>
              <a:buFont typeface="Wingdings" panose="05000000000000000000" pitchFamily="2" charset="2"/>
              <a:buNone/>
            </a:pPr>
            <a:r>
              <a:rPr lang="en-US" altLang="en-US" sz="1600" b="1">
                <a:latin typeface="Courier New" panose="02070309020205020404" pitchFamily="49" charset="0"/>
              </a:rPr>
              <a:t>&lt;/head&gt;</a:t>
            </a:r>
          </a:p>
        </p:txBody>
      </p:sp>
      <p:sp>
        <p:nvSpPr>
          <p:cNvPr id="58375" name="Text Box 7">
            <a:extLst>
              <a:ext uri="{FF2B5EF4-FFF2-40B4-BE49-F238E27FC236}">
                <a16:creationId xmlns:a16="http://schemas.microsoft.com/office/drawing/2014/main" id="{6F68A7C4-0D64-4B6F-A0B1-C889C93062EC}"/>
              </a:ext>
            </a:extLst>
          </p:cNvPr>
          <p:cNvSpPr txBox="1">
            <a:spLocks noChangeArrowheads="1"/>
          </p:cNvSpPr>
          <p:nvPr/>
        </p:nvSpPr>
        <p:spPr bwMode="auto">
          <a:xfrm>
            <a:off x="2057400" y="5140326"/>
            <a:ext cx="7924800" cy="1031875"/>
          </a:xfrm>
          <a:prstGeom prst="rect">
            <a:avLst/>
          </a:prstGeom>
          <a:solidFill>
            <a:schemeClr val="accent2">
              <a:lumMod val="60000"/>
              <a:lumOff val="40000"/>
            </a:schemeClr>
          </a:solidFill>
          <a:ln w="25400" algn="ctr">
            <a:solidFill>
              <a:schemeClr val="tx1"/>
            </a:solidFill>
            <a:miter lim="800000"/>
            <a:headEnd/>
            <a:tailEnd/>
          </a:ln>
          <a:effec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r>
              <a:rPr lang="en-US" altLang="en-US" sz="2000">
                <a:solidFill>
                  <a:srgbClr val="000000"/>
                </a:solidFill>
              </a:rPr>
              <a:t>Styles declared in the internal style sheet will affect </a:t>
            </a:r>
            <a:r>
              <a:rPr lang="en-US" altLang="en-US" sz="2000" u="sng">
                <a:solidFill>
                  <a:srgbClr val="000000"/>
                </a:solidFill>
              </a:rPr>
              <a:t>all matching elements on the page</a:t>
            </a:r>
            <a:r>
              <a:rPr lang="en-US" altLang="en-US" sz="2000">
                <a:solidFill>
                  <a:srgbClr val="000000"/>
                </a:solidFill>
              </a:rPr>
              <a:t>.  In this example, all &lt;h2&gt; elements on the page will be displayed in Georgia font and in red color.</a:t>
            </a:r>
          </a:p>
        </p:txBody>
      </p:sp>
      <p:sp>
        <p:nvSpPr>
          <p:cNvPr id="2" name="Text Box 7">
            <a:extLst>
              <a:ext uri="{FF2B5EF4-FFF2-40B4-BE49-F238E27FC236}">
                <a16:creationId xmlns:a16="http://schemas.microsoft.com/office/drawing/2014/main" id="{C20009C9-B2C2-4A1F-8100-102FECDA1B3E}"/>
              </a:ext>
            </a:extLst>
          </p:cNvPr>
          <p:cNvSpPr txBox="1">
            <a:spLocks noChangeArrowheads="1"/>
          </p:cNvSpPr>
          <p:nvPr/>
        </p:nvSpPr>
        <p:spPr bwMode="auto">
          <a:xfrm>
            <a:off x="2057400" y="3279776"/>
            <a:ext cx="7924800" cy="1641475"/>
          </a:xfrm>
          <a:prstGeom prst="rect">
            <a:avLst/>
          </a:prstGeom>
          <a:solidFill>
            <a:schemeClr val="accent2">
              <a:lumMod val="60000"/>
              <a:lumOff val="40000"/>
            </a:schemeClr>
          </a:solidFill>
          <a:ln w="25400" algn="ctr">
            <a:solidFill>
              <a:schemeClr val="tx1"/>
            </a:solidFill>
            <a:miter lim="800000"/>
            <a:headEnd/>
            <a:tailEnd/>
          </a:ln>
          <a:effec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2000" dirty="0"/>
              <a:t>For internal style sheets, all formatting declarations are placed inside the &lt;style&gt; element within the &lt;head&gt; section of the document.  An element is listed and all the styling information follows, surrounded by opening and closing curly brackets, </a:t>
            </a:r>
            <a:r>
              <a:rPr lang="en-US" altLang="en-US" sz="2000" b="1" dirty="0">
                <a:solidFill>
                  <a:srgbClr val="FF0066"/>
                </a:solidFill>
              </a:rPr>
              <a:t>{ }</a:t>
            </a:r>
            <a:r>
              <a:rPr lang="en-US" altLang="en-US" sz="2000" dirty="0"/>
              <a:t>. A semicolon must still follow each style declaration.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837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5" grpId="0" animBg="1"/>
      <p:bldP spid="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EB4CC636-CA1A-4F53-9794-D9866B30D847}"/>
              </a:ext>
            </a:extLst>
          </p:cNvPr>
          <p:cNvSpPr>
            <a:spLocks noGrp="1"/>
          </p:cNvSpPr>
          <p:nvPr>
            <p:ph type="title" idx="4294967295"/>
          </p:nvPr>
        </p:nvSpPr>
        <p:spPr>
          <a:xfrm>
            <a:off x="1981200" y="381000"/>
            <a:ext cx="8229600" cy="838200"/>
          </a:xfrm>
        </p:spPr>
        <p:txBody>
          <a:bodyPr/>
          <a:lstStyle/>
          <a:p>
            <a:r>
              <a:rPr lang="en-US" altLang="en-US" dirty="0">
                <a:solidFill>
                  <a:schemeClr val="accent2">
                    <a:lumMod val="75000"/>
                  </a:schemeClr>
                </a:solidFill>
              </a:rPr>
              <a:t>Example: External Style Sheet</a:t>
            </a:r>
          </a:p>
        </p:txBody>
      </p:sp>
      <p:sp>
        <p:nvSpPr>
          <p:cNvPr id="10243" name="Rectangle 3">
            <a:extLst>
              <a:ext uri="{FF2B5EF4-FFF2-40B4-BE49-F238E27FC236}">
                <a16:creationId xmlns:a16="http://schemas.microsoft.com/office/drawing/2014/main" id="{1A171A57-59AA-44FF-8B0E-71AFAD1582E2}"/>
              </a:ext>
            </a:extLst>
          </p:cNvPr>
          <p:cNvSpPr>
            <a:spLocks noChangeArrowheads="1"/>
          </p:cNvSpPr>
          <p:nvPr/>
        </p:nvSpPr>
        <p:spPr bwMode="auto">
          <a:xfrm>
            <a:off x="1981200" y="1295400"/>
            <a:ext cx="8077200" cy="990600"/>
          </a:xfrm>
          <a:prstGeom prst="rect">
            <a:avLst/>
          </a:prstGeom>
          <a:solidFill>
            <a:schemeClr val="accent4"/>
          </a:solidFill>
          <a:ln w="9525">
            <a:solidFill>
              <a:schemeClr val="tx1"/>
            </a:solidFill>
            <a:miter lim="800000"/>
            <a:headEnd/>
            <a:tailEnd/>
          </a:ln>
        </p:spPr>
        <p:txBody>
          <a:bodyPr/>
          <a:lstStyle>
            <a:lvl1pPr marL="342900" indent="-3429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buFont typeface="Wingdings" panose="05000000000000000000" pitchFamily="2" charset="2"/>
              <a:buNone/>
            </a:pPr>
            <a:r>
              <a:rPr lang="en-US" altLang="en-US" sz="1600" b="1">
                <a:latin typeface="Courier New" panose="02070309020205020404" pitchFamily="49" charset="0"/>
              </a:rPr>
              <a:t>&lt;head&gt;</a:t>
            </a:r>
          </a:p>
          <a:p>
            <a:pPr>
              <a:buFont typeface="Wingdings" panose="05000000000000000000" pitchFamily="2" charset="2"/>
              <a:buNone/>
            </a:pPr>
            <a:r>
              <a:rPr lang="en-US" altLang="en-US" sz="1600" b="1">
                <a:latin typeface="Courier New" panose="02070309020205020404" pitchFamily="49" charset="0"/>
              </a:rPr>
              <a:t>&lt;link rel="stylesheet" type="text/css" href="style.css" /&gt;</a:t>
            </a:r>
          </a:p>
          <a:p>
            <a:pPr>
              <a:buFont typeface="Wingdings" panose="05000000000000000000" pitchFamily="2" charset="2"/>
              <a:buNone/>
            </a:pPr>
            <a:r>
              <a:rPr lang="en-US" altLang="en-US" sz="1600" b="1">
                <a:latin typeface="Courier New" panose="02070309020205020404" pitchFamily="49" charset="0"/>
              </a:rPr>
              <a:t>&lt;/head&gt;</a:t>
            </a:r>
          </a:p>
        </p:txBody>
      </p:sp>
      <p:sp>
        <p:nvSpPr>
          <p:cNvPr id="58375" name="Text Box 7">
            <a:extLst>
              <a:ext uri="{FF2B5EF4-FFF2-40B4-BE49-F238E27FC236}">
                <a16:creationId xmlns:a16="http://schemas.microsoft.com/office/drawing/2014/main" id="{E93B12C4-DE28-4FC5-B693-DA6D9D55D208}"/>
              </a:ext>
            </a:extLst>
          </p:cNvPr>
          <p:cNvSpPr txBox="1">
            <a:spLocks noChangeArrowheads="1"/>
          </p:cNvSpPr>
          <p:nvPr/>
        </p:nvSpPr>
        <p:spPr bwMode="auto">
          <a:xfrm>
            <a:off x="2057400" y="5257801"/>
            <a:ext cx="7924800" cy="1336675"/>
          </a:xfrm>
          <a:prstGeom prst="rect">
            <a:avLst/>
          </a:prstGeom>
          <a:solidFill>
            <a:schemeClr val="accent2">
              <a:lumMod val="60000"/>
              <a:lumOff val="40000"/>
            </a:schemeClr>
          </a:solidFill>
          <a:ln w="25400" algn="ctr">
            <a:solidFill>
              <a:schemeClr val="tx1"/>
            </a:solidFill>
            <a:miter lim="800000"/>
            <a:headEnd/>
            <a:tailEnd/>
          </a:ln>
          <a:effec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r>
              <a:rPr lang="en-US" altLang="en-US" sz="2000">
                <a:solidFill>
                  <a:srgbClr val="000000"/>
                </a:solidFill>
              </a:rPr>
              <a:t>Styles declared in an external style sheet will affect </a:t>
            </a:r>
            <a:r>
              <a:rPr lang="en-US" altLang="en-US" sz="2000" u="sng">
                <a:solidFill>
                  <a:srgbClr val="000000"/>
                </a:solidFill>
              </a:rPr>
              <a:t>all matching elements on all web pages that link to the stylesheet</a:t>
            </a:r>
            <a:r>
              <a:rPr lang="en-US" altLang="en-US" sz="2000">
                <a:solidFill>
                  <a:srgbClr val="000000"/>
                </a:solidFill>
              </a:rPr>
              <a:t>.  In this example, all &lt;h2&gt; elements on all pages using this style sheet will be displayed in Georgia font and in red color.</a:t>
            </a:r>
          </a:p>
        </p:txBody>
      </p:sp>
      <p:sp>
        <p:nvSpPr>
          <p:cNvPr id="2" name="Text Box 7">
            <a:extLst>
              <a:ext uri="{FF2B5EF4-FFF2-40B4-BE49-F238E27FC236}">
                <a16:creationId xmlns:a16="http://schemas.microsoft.com/office/drawing/2014/main" id="{1785073C-949A-4E76-AC2B-C08CBDCFF145}"/>
              </a:ext>
            </a:extLst>
          </p:cNvPr>
          <p:cNvSpPr txBox="1">
            <a:spLocks noChangeArrowheads="1"/>
          </p:cNvSpPr>
          <p:nvPr/>
        </p:nvSpPr>
        <p:spPr bwMode="auto">
          <a:xfrm>
            <a:off x="2057400" y="3429001"/>
            <a:ext cx="7924800" cy="1641475"/>
          </a:xfrm>
          <a:prstGeom prst="rect">
            <a:avLst/>
          </a:prstGeom>
          <a:solidFill>
            <a:schemeClr val="accent2">
              <a:lumMod val="60000"/>
              <a:lumOff val="40000"/>
            </a:schemeClr>
          </a:solidFill>
          <a:ln w="25400" algn="ctr">
            <a:solidFill>
              <a:schemeClr val="tx1"/>
            </a:solidFill>
            <a:miter lim="800000"/>
            <a:headEnd/>
            <a:tailEnd/>
          </a:ln>
          <a:effec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2000"/>
              <a:t>For external style sheets, a &lt;link&gt; tag is placed at the beginning of the &lt;head&gt; section of the document specifying the external style sheet (with a .css extension) to be used for formatting.  The external style sheet uses the same syntax as the internal style sheet when listing elements and their styling.</a:t>
            </a:r>
          </a:p>
        </p:txBody>
      </p:sp>
      <p:sp>
        <p:nvSpPr>
          <p:cNvPr id="10246" name="Rectangle 3">
            <a:extLst>
              <a:ext uri="{FF2B5EF4-FFF2-40B4-BE49-F238E27FC236}">
                <a16:creationId xmlns:a16="http://schemas.microsoft.com/office/drawing/2014/main" id="{85F6083D-0C9B-4F98-A046-B43996B69779}"/>
              </a:ext>
            </a:extLst>
          </p:cNvPr>
          <p:cNvSpPr>
            <a:spLocks noChangeArrowheads="1"/>
          </p:cNvSpPr>
          <p:nvPr/>
        </p:nvSpPr>
        <p:spPr bwMode="auto">
          <a:xfrm>
            <a:off x="1981200" y="2895600"/>
            <a:ext cx="8077200" cy="381000"/>
          </a:xfrm>
          <a:prstGeom prst="rect">
            <a:avLst/>
          </a:prstGeom>
          <a:solidFill>
            <a:schemeClr val="accent4"/>
          </a:solidFill>
          <a:ln w="9525">
            <a:solidFill>
              <a:schemeClr val="tx1"/>
            </a:solidFill>
            <a:miter lim="800000"/>
            <a:headEnd/>
            <a:tailEnd/>
          </a:ln>
        </p:spPr>
        <p:txBody>
          <a:bodyPr/>
          <a:lstStyle>
            <a:lvl1pPr marL="342900" indent="-3429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buFont typeface="Wingdings" panose="05000000000000000000" pitchFamily="2" charset="2"/>
              <a:buNone/>
            </a:pPr>
            <a:r>
              <a:rPr lang="en-US" altLang="en-US" sz="1600" b="1">
                <a:latin typeface="Courier New" panose="02070309020205020404" pitchFamily="49" charset="0"/>
              </a:rPr>
              <a:t>h2 {font-family:georgia; color:red;}</a:t>
            </a:r>
          </a:p>
        </p:txBody>
      </p:sp>
      <p:sp>
        <p:nvSpPr>
          <p:cNvPr id="10247" name="Text Box 7">
            <a:extLst>
              <a:ext uri="{FF2B5EF4-FFF2-40B4-BE49-F238E27FC236}">
                <a16:creationId xmlns:a16="http://schemas.microsoft.com/office/drawing/2014/main" id="{BC629F9F-5092-45FC-AC30-0CC0A6B148F8}"/>
              </a:ext>
            </a:extLst>
          </p:cNvPr>
          <p:cNvSpPr txBox="1">
            <a:spLocks noChangeArrowheads="1"/>
          </p:cNvSpPr>
          <p:nvPr/>
        </p:nvSpPr>
        <p:spPr bwMode="auto">
          <a:xfrm>
            <a:off x="2133600" y="2362200"/>
            <a:ext cx="3657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400"/>
              <a:t>style.css (separate file):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837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5" grpId="0" animBg="1"/>
      <p:bldP spid="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5" name="Text Box 9">
            <a:extLst>
              <a:ext uri="{FF2B5EF4-FFF2-40B4-BE49-F238E27FC236}">
                <a16:creationId xmlns:a16="http://schemas.microsoft.com/office/drawing/2014/main" id="{234FECE9-FEFC-4848-9143-5D0652BBC857}"/>
              </a:ext>
            </a:extLst>
          </p:cNvPr>
          <p:cNvSpPr txBox="1">
            <a:spLocks noChangeArrowheads="1"/>
          </p:cNvSpPr>
          <p:nvPr/>
        </p:nvSpPr>
        <p:spPr bwMode="auto">
          <a:xfrm>
            <a:off x="4191000" y="3593859"/>
            <a:ext cx="1219200" cy="34925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a:t>page1.html</a:t>
            </a:r>
          </a:p>
        </p:txBody>
      </p:sp>
      <p:sp>
        <p:nvSpPr>
          <p:cNvPr id="70658" name="Rectangle 2">
            <a:extLst>
              <a:ext uri="{FF2B5EF4-FFF2-40B4-BE49-F238E27FC236}">
                <a16:creationId xmlns:a16="http://schemas.microsoft.com/office/drawing/2014/main" id="{B62521B0-7625-4BA2-9227-23EB97B69849}"/>
              </a:ext>
            </a:extLst>
          </p:cNvPr>
          <p:cNvSpPr>
            <a:spLocks noGrp="1" noChangeArrowheads="1"/>
          </p:cNvSpPr>
          <p:nvPr>
            <p:ph type="title"/>
          </p:nvPr>
        </p:nvSpPr>
        <p:spPr>
          <a:xfrm>
            <a:off x="1981200" y="803034"/>
            <a:ext cx="8229600" cy="990600"/>
          </a:xfrm>
        </p:spPr>
        <p:txBody>
          <a:bodyPr>
            <a:normAutofit fontScale="90000"/>
          </a:bodyPr>
          <a:lstStyle/>
          <a:p>
            <a:pPr algn="ctr"/>
            <a:r>
              <a:rPr lang="en-US" altLang="en-US" sz="4000"/>
              <a:t>Benefit of External Style Sheet</a:t>
            </a:r>
          </a:p>
        </p:txBody>
      </p:sp>
      <p:cxnSp>
        <p:nvCxnSpPr>
          <p:cNvPr id="5" name="Straight Connector 4">
            <a:extLst>
              <a:ext uri="{FF2B5EF4-FFF2-40B4-BE49-F238E27FC236}">
                <a16:creationId xmlns:a16="http://schemas.microsoft.com/office/drawing/2014/main" id="{BB2D52FE-B8E1-4FFB-9D33-F42816FE9757}"/>
              </a:ext>
            </a:extLst>
          </p:cNvPr>
          <p:cNvCxnSpPr>
            <a:cxnSpLocks noChangeShapeType="1"/>
          </p:cNvCxnSpPr>
          <p:nvPr/>
        </p:nvCxnSpPr>
        <p:spPr bwMode="auto">
          <a:xfrm>
            <a:off x="1524000" y="1793634"/>
            <a:ext cx="9144000" cy="0"/>
          </a:xfrm>
          <a:prstGeom prst="line">
            <a:avLst/>
          </a:prstGeom>
          <a:noFill/>
          <a:ln w="15875" algn="ctr">
            <a:solidFill>
              <a:schemeClr val="bg2"/>
            </a:solidFill>
            <a:round/>
            <a:headEnd/>
            <a:tailEnd/>
          </a:ln>
        </p:spPr>
      </p:cxnSp>
      <p:sp>
        <p:nvSpPr>
          <p:cNvPr id="70660" name="Text Box 4">
            <a:extLst>
              <a:ext uri="{FF2B5EF4-FFF2-40B4-BE49-F238E27FC236}">
                <a16:creationId xmlns:a16="http://schemas.microsoft.com/office/drawing/2014/main" id="{49298547-900C-4B54-848A-476CBE4AF6A1}"/>
              </a:ext>
            </a:extLst>
          </p:cNvPr>
          <p:cNvSpPr txBox="1">
            <a:spLocks noChangeArrowheads="1"/>
          </p:cNvSpPr>
          <p:nvPr/>
        </p:nvSpPr>
        <p:spPr bwMode="auto">
          <a:xfrm>
            <a:off x="1905000" y="1793634"/>
            <a:ext cx="830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sz="2000"/>
              <a:t>The real power of using an external style sheet is that multiple web pages on our site can link to the same style sheet:</a:t>
            </a:r>
          </a:p>
        </p:txBody>
      </p:sp>
      <p:sp>
        <p:nvSpPr>
          <p:cNvPr id="70662" name="Rectangle 3">
            <a:extLst>
              <a:ext uri="{FF2B5EF4-FFF2-40B4-BE49-F238E27FC236}">
                <a16:creationId xmlns:a16="http://schemas.microsoft.com/office/drawing/2014/main" id="{0BF5C44B-39AF-4AB6-80B7-766ED76CA018}"/>
              </a:ext>
            </a:extLst>
          </p:cNvPr>
          <p:cNvSpPr>
            <a:spLocks noChangeArrowheads="1"/>
          </p:cNvSpPr>
          <p:nvPr/>
        </p:nvSpPr>
        <p:spPr bwMode="auto">
          <a:xfrm>
            <a:off x="4267200" y="2873134"/>
            <a:ext cx="4191000" cy="304800"/>
          </a:xfrm>
          <a:prstGeom prst="rect">
            <a:avLst/>
          </a:prstGeom>
          <a:solidFill>
            <a:schemeClr val="accent4"/>
          </a:solidFill>
          <a:ln w="9525">
            <a:solidFill>
              <a:schemeClr val="tx1"/>
            </a:solidFill>
            <a:miter lim="800000"/>
            <a:headEnd/>
            <a:tailEnd/>
          </a:ln>
        </p:spPr>
        <p:txBody>
          <a:bodyPr/>
          <a:lstStyle>
            <a:lvl1pPr marL="342900" indent="-3429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buFont typeface="Wingdings" panose="05000000000000000000" pitchFamily="2" charset="2"/>
              <a:buNone/>
            </a:pPr>
            <a:r>
              <a:rPr lang="en-US" altLang="en-US" sz="1400" b="1">
                <a:latin typeface="Courier New" panose="02070309020205020404" pitchFamily="49" charset="0"/>
              </a:rPr>
              <a:t>h2 {color:red;}</a:t>
            </a:r>
          </a:p>
        </p:txBody>
      </p:sp>
      <p:sp>
        <p:nvSpPr>
          <p:cNvPr id="70663" name="Text Box 7">
            <a:extLst>
              <a:ext uri="{FF2B5EF4-FFF2-40B4-BE49-F238E27FC236}">
                <a16:creationId xmlns:a16="http://schemas.microsoft.com/office/drawing/2014/main" id="{68ECB32E-B584-4521-B0C4-8F84CDB0F576}"/>
              </a:ext>
            </a:extLst>
          </p:cNvPr>
          <p:cNvSpPr txBox="1">
            <a:spLocks noChangeArrowheads="1"/>
          </p:cNvSpPr>
          <p:nvPr/>
        </p:nvSpPr>
        <p:spPr bwMode="auto">
          <a:xfrm>
            <a:off x="4191000" y="2536584"/>
            <a:ext cx="3657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a:t>style.css :</a:t>
            </a:r>
          </a:p>
        </p:txBody>
      </p:sp>
      <p:sp>
        <p:nvSpPr>
          <p:cNvPr id="70667" name="Text Box 11">
            <a:extLst>
              <a:ext uri="{FF2B5EF4-FFF2-40B4-BE49-F238E27FC236}">
                <a16:creationId xmlns:a16="http://schemas.microsoft.com/office/drawing/2014/main" id="{81F55DFB-5306-439A-BE54-75E96CB2A46D}"/>
              </a:ext>
            </a:extLst>
          </p:cNvPr>
          <p:cNvSpPr txBox="1">
            <a:spLocks noChangeArrowheads="1"/>
          </p:cNvSpPr>
          <p:nvPr/>
        </p:nvSpPr>
        <p:spPr bwMode="auto">
          <a:xfrm>
            <a:off x="2057400" y="5916613"/>
            <a:ext cx="8077200" cy="941387"/>
          </a:xfrm>
          <a:prstGeom prst="rect">
            <a:avLst/>
          </a:prstGeom>
          <a:solidFill>
            <a:schemeClr val="accent2">
              <a:lumMod val="60000"/>
              <a:lumOff val="40000"/>
            </a:schemeClr>
          </a:solidFill>
          <a:ln w="25400">
            <a:solidFill>
              <a:schemeClr val="tx1"/>
            </a:solidFill>
            <a:miter lim="800000"/>
            <a:headEnd/>
            <a:tailEnd/>
          </a:ln>
          <a:effectLst/>
        </p:spPr>
        <p:txBody>
          <a:bodyPr>
            <a:spAutoFit/>
          </a:bodyPr>
          <a:lstStyle/>
          <a:p>
            <a:pPr>
              <a:spcBef>
                <a:spcPts val="600"/>
              </a:spcBef>
              <a:spcAft>
                <a:spcPts val="600"/>
              </a:spcAft>
            </a:pPr>
            <a:r>
              <a:rPr lang="en-US" altLang="en-US" dirty="0"/>
              <a:t>Styles declared in an external style sheet will affect all matching elements on </a:t>
            </a:r>
            <a:r>
              <a:rPr lang="en-US" altLang="en-US" u="sng" dirty="0"/>
              <a:t>all web pages that link to the style sheet</a:t>
            </a:r>
            <a:r>
              <a:rPr lang="en-US" altLang="en-US" dirty="0"/>
              <a:t>.  By editing the external style sheet, we can make site-wide changes (even to hundreds of pages) instantly.</a:t>
            </a:r>
          </a:p>
        </p:txBody>
      </p:sp>
      <p:sp>
        <p:nvSpPr>
          <p:cNvPr id="70668" name="Text Box 12">
            <a:extLst>
              <a:ext uri="{FF2B5EF4-FFF2-40B4-BE49-F238E27FC236}">
                <a16:creationId xmlns:a16="http://schemas.microsoft.com/office/drawing/2014/main" id="{B2F074D6-E2C3-4AC9-A667-1AE0FDD77F91}"/>
              </a:ext>
            </a:extLst>
          </p:cNvPr>
          <p:cNvSpPr txBox="1">
            <a:spLocks noChangeArrowheads="1"/>
          </p:cNvSpPr>
          <p:nvPr/>
        </p:nvSpPr>
        <p:spPr bwMode="auto">
          <a:xfrm>
            <a:off x="5638800" y="3593859"/>
            <a:ext cx="1219200" cy="34925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a:t>page2.html</a:t>
            </a:r>
          </a:p>
        </p:txBody>
      </p:sp>
      <p:sp>
        <p:nvSpPr>
          <p:cNvPr id="70670" name="Rectangle 14">
            <a:extLst>
              <a:ext uri="{FF2B5EF4-FFF2-40B4-BE49-F238E27FC236}">
                <a16:creationId xmlns:a16="http://schemas.microsoft.com/office/drawing/2014/main" id="{7347E383-4C7D-43E6-960C-E9495D272F67}"/>
              </a:ext>
            </a:extLst>
          </p:cNvPr>
          <p:cNvSpPr>
            <a:spLocks noChangeArrowheads="1"/>
          </p:cNvSpPr>
          <p:nvPr/>
        </p:nvSpPr>
        <p:spPr bwMode="auto">
          <a:xfrm>
            <a:off x="4038600" y="2555634"/>
            <a:ext cx="4572000" cy="7620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0671" name="Line 15">
            <a:extLst>
              <a:ext uri="{FF2B5EF4-FFF2-40B4-BE49-F238E27FC236}">
                <a16:creationId xmlns:a16="http://schemas.microsoft.com/office/drawing/2014/main" id="{B83734A9-A395-471F-B8DB-6974FCD2FE8C}"/>
              </a:ext>
            </a:extLst>
          </p:cNvPr>
          <p:cNvSpPr>
            <a:spLocks noChangeShapeType="1"/>
          </p:cNvSpPr>
          <p:nvPr/>
        </p:nvSpPr>
        <p:spPr bwMode="auto">
          <a:xfrm flipV="1">
            <a:off x="6248400" y="3317635"/>
            <a:ext cx="0" cy="2762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0669" name="Text Box 13">
            <a:extLst>
              <a:ext uri="{FF2B5EF4-FFF2-40B4-BE49-F238E27FC236}">
                <a16:creationId xmlns:a16="http://schemas.microsoft.com/office/drawing/2014/main" id="{CBEBCCA9-432F-41F3-BFE5-734600604614}"/>
              </a:ext>
            </a:extLst>
          </p:cNvPr>
          <p:cNvSpPr txBox="1">
            <a:spLocks noChangeArrowheads="1"/>
          </p:cNvSpPr>
          <p:nvPr/>
        </p:nvSpPr>
        <p:spPr bwMode="auto">
          <a:xfrm>
            <a:off x="7086600" y="3593859"/>
            <a:ext cx="1219200" cy="34925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a:t>page3.html</a:t>
            </a:r>
          </a:p>
        </p:txBody>
      </p:sp>
      <p:pic>
        <p:nvPicPr>
          <p:cNvPr id="70673" name="Picture 17" descr="CSS4a">
            <a:extLst>
              <a:ext uri="{FF2B5EF4-FFF2-40B4-BE49-F238E27FC236}">
                <a16:creationId xmlns:a16="http://schemas.microsoft.com/office/drawing/2014/main" id="{90E0CDDC-7CAE-47B6-81AA-2883845112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7876" y="4314584"/>
            <a:ext cx="2600325" cy="1517650"/>
          </a:xfrm>
          <a:prstGeom prst="rect">
            <a:avLst/>
          </a:prstGeom>
          <a:noFill/>
          <a:extLst>
            <a:ext uri="{909E8E84-426E-40DD-AFC4-6F175D3DCCD1}">
              <a14:hiddenFill xmlns:a14="http://schemas.microsoft.com/office/drawing/2010/main">
                <a:solidFill>
                  <a:srgbClr val="FFFFFF"/>
                </a:solidFill>
              </a14:hiddenFill>
            </a:ext>
          </a:extLst>
        </p:spPr>
      </p:pic>
      <p:pic>
        <p:nvPicPr>
          <p:cNvPr id="70674" name="Picture 18" descr="CSS4b">
            <a:extLst>
              <a:ext uri="{FF2B5EF4-FFF2-40B4-BE49-F238E27FC236}">
                <a16:creationId xmlns:a16="http://schemas.microsoft.com/office/drawing/2014/main" id="{12B77749-E98D-4884-A4C5-AF6B4476C1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4308235"/>
            <a:ext cx="2514600" cy="1427163"/>
          </a:xfrm>
          <a:prstGeom prst="rect">
            <a:avLst/>
          </a:prstGeom>
          <a:noFill/>
          <a:extLst>
            <a:ext uri="{909E8E84-426E-40DD-AFC4-6F175D3DCCD1}">
              <a14:hiddenFill xmlns:a14="http://schemas.microsoft.com/office/drawing/2010/main">
                <a:solidFill>
                  <a:srgbClr val="FFFFFF"/>
                </a:solidFill>
              </a14:hiddenFill>
            </a:ext>
          </a:extLst>
        </p:spPr>
      </p:pic>
      <p:pic>
        <p:nvPicPr>
          <p:cNvPr id="70675" name="Picture 19" descr="CSS4c">
            <a:extLst>
              <a:ext uri="{FF2B5EF4-FFF2-40B4-BE49-F238E27FC236}">
                <a16:creationId xmlns:a16="http://schemas.microsoft.com/office/drawing/2014/main" id="{FFB87967-5782-48E0-A098-3F8C16B5BA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0" y="4308234"/>
            <a:ext cx="2590800" cy="1511300"/>
          </a:xfrm>
          <a:prstGeom prst="rect">
            <a:avLst/>
          </a:prstGeom>
          <a:noFill/>
          <a:extLst>
            <a:ext uri="{909E8E84-426E-40DD-AFC4-6F175D3DCCD1}">
              <a14:hiddenFill xmlns:a14="http://schemas.microsoft.com/office/drawing/2010/main">
                <a:solidFill>
                  <a:srgbClr val="FFFFFF"/>
                </a:solidFill>
              </a14:hiddenFill>
            </a:ext>
          </a:extLst>
        </p:spPr>
      </p:pic>
      <p:sp>
        <p:nvSpPr>
          <p:cNvPr id="70676" name="Line 20">
            <a:extLst>
              <a:ext uri="{FF2B5EF4-FFF2-40B4-BE49-F238E27FC236}">
                <a16:creationId xmlns:a16="http://schemas.microsoft.com/office/drawing/2014/main" id="{79E27E9E-7D52-4726-9C8F-22DC0E6BEAA5}"/>
              </a:ext>
            </a:extLst>
          </p:cNvPr>
          <p:cNvSpPr>
            <a:spLocks noChangeShapeType="1"/>
          </p:cNvSpPr>
          <p:nvPr/>
        </p:nvSpPr>
        <p:spPr bwMode="auto">
          <a:xfrm flipH="1">
            <a:off x="3657600" y="3927234"/>
            <a:ext cx="5334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0677" name="Line 21">
            <a:extLst>
              <a:ext uri="{FF2B5EF4-FFF2-40B4-BE49-F238E27FC236}">
                <a16:creationId xmlns:a16="http://schemas.microsoft.com/office/drawing/2014/main" id="{35CA598C-E4BE-4BA7-A4B9-CF25DC60E634}"/>
              </a:ext>
            </a:extLst>
          </p:cNvPr>
          <p:cNvSpPr>
            <a:spLocks noChangeShapeType="1"/>
          </p:cNvSpPr>
          <p:nvPr/>
        </p:nvSpPr>
        <p:spPr bwMode="auto">
          <a:xfrm>
            <a:off x="8305800" y="3927234"/>
            <a:ext cx="4572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0678" name="Line 22">
            <a:extLst>
              <a:ext uri="{FF2B5EF4-FFF2-40B4-BE49-F238E27FC236}">
                <a16:creationId xmlns:a16="http://schemas.microsoft.com/office/drawing/2014/main" id="{39E572AA-DBF3-4EE5-AA12-E5B37E46FAFD}"/>
              </a:ext>
            </a:extLst>
          </p:cNvPr>
          <p:cNvSpPr>
            <a:spLocks noChangeShapeType="1"/>
          </p:cNvSpPr>
          <p:nvPr/>
        </p:nvSpPr>
        <p:spPr bwMode="auto">
          <a:xfrm>
            <a:off x="6248400" y="3936759"/>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0679" name="Line 23">
            <a:extLst>
              <a:ext uri="{FF2B5EF4-FFF2-40B4-BE49-F238E27FC236}">
                <a16:creationId xmlns:a16="http://schemas.microsoft.com/office/drawing/2014/main" id="{56FE6EB6-BA43-4437-B8E5-FDB647E9A4F7}"/>
              </a:ext>
            </a:extLst>
          </p:cNvPr>
          <p:cNvSpPr>
            <a:spLocks noChangeShapeType="1"/>
          </p:cNvSpPr>
          <p:nvPr/>
        </p:nvSpPr>
        <p:spPr bwMode="auto">
          <a:xfrm flipV="1">
            <a:off x="7696200" y="3317635"/>
            <a:ext cx="0" cy="2762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0680" name="Line 24">
            <a:extLst>
              <a:ext uri="{FF2B5EF4-FFF2-40B4-BE49-F238E27FC236}">
                <a16:creationId xmlns:a16="http://schemas.microsoft.com/office/drawing/2014/main" id="{89F9A795-02D6-447C-977C-7FA5E4FE7F66}"/>
              </a:ext>
            </a:extLst>
          </p:cNvPr>
          <p:cNvSpPr>
            <a:spLocks noChangeShapeType="1"/>
          </p:cNvSpPr>
          <p:nvPr/>
        </p:nvSpPr>
        <p:spPr bwMode="auto">
          <a:xfrm flipV="1">
            <a:off x="4800600" y="3317635"/>
            <a:ext cx="0" cy="2762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5ECDB0EA-84E0-4DDC-B339-89CF5784D763}"/>
              </a:ext>
            </a:extLst>
          </p:cNvPr>
          <p:cNvSpPr>
            <a:spLocks noGrp="1" noChangeArrowheads="1"/>
          </p:cNvSpPr>
          <p:nvPr>
            <p:ph type="title"/>
          </p:nvPr>
        </p:nvSpPr>
        <p:spPr>
          <a:xfrm>
            <a:off x="1981200" y="831162"/>
            <a:ext cx="8229600" cy="990600"/>
          </a:xfrm>
        </p:spPr>
        <p:txBody>
          <a:bodyPr>
            <a:normAutofit fontScale="90000"/>
          </a:bodyPr>
          <a:lstStyle/>
          <a:p>
            <a:pPr algn="ctr"/>
            <a:r>
              <a:rPr lang="en-US" altLang="en-US" sz="4000"/>
              <a:t>Internal vs. External Style Sheets</a:t>
            </a:r>
          </a:p>
        </p:txBody>
      </p:sp>
      <p:sp>
        <p:nvSpPr>
          <p:cNvPr id="72707" name="Rectangle 3">
            <a:extLst>
              <a:ext uri="{FF2B5EF4-FFF2-40B4-BE49-F238E27FC236}">
                <a16:creationId xmlns:a16="http://schemas.microsoft.com/office/drawing/2014/main" id="{8E3E6F4A-F0ED-465C-9BB9-467ADCEC29FF}"/>
              </a:ext>
            </a:extLst>
          </p:cNvPr>
          <p:cNvSpPr>
            <a:spLocks noGrp="1" noChangeArrowheads="1"/>
          </p:cNvSpPr>
          <p:nvPr>
            <p:ph type="body" idx="1"/>
          </p:nvPr>
        </p:nvSpPr>
        <p:spPr>
          <a:xfrm>
            <a:off x="1420837" y="2204350"/>
            <a:ext cx="9704361" cy="1752600"/>
          </a:xfrm>
        </p:spPr>
        <p:txBody>
          <a:bodyPr/>
          <a:lstStyle/>
          <a:p>
            <a:pPr>
              <a:lnSpc>
                <a:spcPts val="3000"/>
              </a:lnSpc>
            </a:pPr>
            <a:r>
              <a:rPr lang="en-US" altLang="en-US" sz="2000" dirty="0"/>
              <a:t>are appropriate for very small sites, especially those that have just a single page.</a:t>
            </a:r>
          </a:p>
          <a:p>
            <a:pPr>
              <a:lnSpc>
                <a:spcPts val="3000"/>
              </a:lnSpc>
            </a:pPr>
            <a:r>
              <a:rPr lang="en-US" altLang="en-US" sz="2000" dirty="0"/>
              <a:t>might also make sense when each page of a site needs to have a completely different look.</a:t>
            </a:r>
          </a:p>
        </p:txBody>
      </p:sp>
      <p:cxnSp>
        <p:nvCxnSpPr>
          <p:cNvPr id="5" name="Straight Connector 4">
            <a:extLst>
              <a:ext uri="{FF2B5EF4-FFF2-40B4-BE49-F238E27FC236}">
                <a16:creationId xmlns:a16="http://schemas.microsoft.com/office/drawing/2014/main" id="{63273527-E99F-415F-92A0-9DFC4B26D5AF}"/>
              </a:ext>
            </a:extLst>
          </p:cNvPr>
          <p:cNvCxnSpPr>
            <a:cxnSpLocks noChangeShapeType="1"/>
          </p:cNvCxnSpPr>
          <p:nvPr/>
        </p:nvCxnSpPr>
        <p:spPr bwMode="auto">
          <a:xfrm>
            <a:off x="1524000" y="1821762"/>
            <a:ext cx="9144000" cy="0"/>
          </a:xfrm>
          <a:prstGeom prst="line">
            <a:avLst/>
          </a:prstGeom>
          <a:noFill/>
          <a:ln w="15875" algn="ctr">
            <a:solidFill>
              <a:schemeClr val="bg2"/>
            </a:solidFill>
            <a:round/>
            <a:headEnd/>
            <a:tailEnd/>
          </a:ln>
        </p:spPr>
      </p:cxnSp>
      <p:sp>
        <p:nvSpPr>
          <p:cNvPr id="72709" name="Text Box 5">
            <a:extLst>
              <a:ext uri="{FF2B5EF4-FFF2-40B4-BE49-F238E27FC236}">
                <a16:creationId xmlns:a16="http://schemas.microsoft.com/office/drawing/2014/main" id="{0B0AC3C5-D8CA-4E29-8C9E-7D7EC1F4BA0F}"/>
              </a:ext>
            </a:extLst>
          </p:cNvPr>
          <p:cNvSpPr txBox="1">
            <a:spLocks noChangeArrowheads="1"/>
          </p:cNvSpPr>
          <p:nvPr/>
        </p:nvSpPr>
        <p:spPr bwMode="auto">
          <a:xfrm>
            <a:off x="1412631" y="1946380"/>
            <a:ext cx="3200400"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sz="2400" dirty="0"/>
              <a:t>Internal Style Sheets</a:t>
            </a:r>
          </a:p>
        </p:txBody>
      </p:sp>
      <p:sp>
        <p:nvSpPr>
          <p:cNvPr id="72710" name="Rectangle 6">
            <a:extLst>
              <a:ext uri="{FF2B5EF4-FFF2-40B4-BE49-F238E27FC236}">
                <a16:creationId xmlns:a16="http://schemas.microsoft.com/office/drawing/2014/main" id="{52397AE4-197A-4FD2-8C53-1B016DCE4D6E}"/>
              </a:ext>
            </a:extLst>
          </p:cNvPr>
          <p:cNvSpPr>
            <a:spLocks noChangeArrowheads="1"/>
          </p:cNvSpPr>
          <p:nvPr/>
        </p:nvSpPr>
        <p:spPr bwMode="auto">
          <a:xfrm>
            <a:off x="1524000" y="4350464"/>
            <a:ext cx="10668000" cy="1310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nSpc>
                <a:spcPts val="3000"/>
              </a:lnSpc>
            </a:pPr>
            <a:r>
              <a:rPr lang="en-US" altLang="en-US" sz="2000" dirty="0"/>
              <a:t>are better for multi-page websites that need to have a uniform look and feel to all pages.</a:t>
            </a:r>
          </a:p>
          <a:p>
            <a:pPr>
              <a:lnSpc>
                <a:spcPts val="3000"/>
              </a:lnSpc>
            </a:pPr>
            <a:r>
              <a:rPr lang="en-US" altLang="en-US" sz="2000" dirty="0"/>
              <a:t>make for faster-loading sites (less redundant code).</a:t>
            </a:r>
          </a:p>
          <a:p>
            <a:pPr>
              <a:lnSpc>
                <a:spcPts val="3000"/>
              </a:lnSpc>
            </a:pPr>
            <a:r>
              <a:rPr lang="en-US" altLang="en-US" sz="2000" dirty="0"/>
              <a:t>allow designers to make site-wide changes quickly and easily.</a:t>
            </a:r>
          </a:p>
        </p:txBody>
      </p:sp>
      <p:sp>
        <p:nvSpPr>
          <p:cNvPr id="72711" name="Text Box 7">
            <a:extLst>
              <a:ext uri="{FF2B5EF4-FFF2-40B4-BE49-F238E27FC236}">
                <a16:creationId xmlns:a16="http://schemas.microsoft.com/office/drawing/2014/main" id="{A71B3933-4E32-445F-BB06-A6E97958AE34}"/>
              </a:ext>
            </a:extLst>
          </p:cNvPr>
          <p:cNvSpPr txBox="1">
            <a:spLocks noChangeArrowheads="1"/>
          </p:cNvSpPr>
          <p:nvPr/>
        </p:nvSpPr>
        <p:spPr bwMode="auto">
          <a:xfrm>
            <a:off x="1412631" y="3916563"/>
            <a:ext cx="3200400"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sz="2400"/>
              <a:t>External Style Sheets:</a:t>
            </a:r>
          </a:p>
        </p:txBody>
      </p:sp>
      <p:sp>
        <p:nvSpPr>
          <p:cNvPr id="72712" name="Text Box 8">
            <a:extLst>
              <a:ext uri="{FF2B5EF4-FFF2-40B4-BE49-F238E27FC236}">
                <a16:creationId xmlns:a16="http://schemas.microsoft.com/office/drawing/2014/main" id="{29EA8D48-32DC-4D12-A61B-D23DCAC1CC0D}"/>
              </a:ext>
            </a:extLst>
          </p:cNvPr>
          <p:cNvSpPr txBox="1">
            <a:spLocks noChangeArrowheads="1"/>
          </p:cNvSpPr>
          <p:nvPr/>
        </p:nvSpPr>
        <p:spPr bwMode="auto">
          <a:xfrm>
            <a:off x="2057400" y="5767403"/>
            <a:ext cx="8077200" cy="941388"/>
          </a:xfrm>
          <a:prstGeom prst="rect">
            <a:avLst/>
          </a:prstGeom>
          <a:solidFill>
            <a:schemeClr val="accent2">
              <a:lumMod val="60000"/>
              <a:lumOff val="40000"/>
            </a:schemeClr>
          </a:solidFill>
          <a:ln w="25400">
            <a:solidFill>
              <a:schemeClr val="tx1"/>
            </a:solidFill>
            <a:miter lim="800000"/>
            <a:headEnd/>
            <a:tailEnd/>
          </a:ln>
          <a:effectLst/>
        </p:spPr>
        <p:txBody>
          <a:bodyPr>
            <a:spAutoFit/>
          </a:bodyPr>
          <a:lstStyle/>
          <a:p>
            <a:pPr>
              <a:spcBef>
                <a:spcPts val="600"/>
              </a:spcBef>
              <a:spcAft>
                <a:spcPts val="600"/>
              </a:spcAft>
            </a:pPr>
            <a:r>
              <a:rPr lang="en-US" altLang="en-US" dirty="0"/>
              <a:t>External style sheets create the furthest separation between content and presentation.  For this reason - and the others listed above - we'll consider external style sheets to be the best option when creating a new site.</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9CA08AB7-B6FD-43AA-921D-0E08776C6188}"/>
              </a:ext>
            </a:extLst>
          </p:cNvPr>
          <p:cNvSpPr>
            <a:spLocks noGrp="1" noChangeArrowheads="1"/>
          </p:cNvSpPr>
          <p:nvPr>
            <p:ph type="title"/>
          </p:nvPr>
        </p:nvSpPr>
        <p:spPr/>
        <p:txBody>
          <a:bodyPr/>
          <a:lstStyle/>
          <a:p>
            <a:r>
              <a:rPr lang="en-US" altLang="en-US"/>
              <a:t>CSS Format Conflicts:</a:t>
            </a:r>
          </a:p>
        </p:txBody>
      </p:sp>
      <p:sp>
        <p:nvSpPr>
          <p:cNvPr id="6147" name="Rectangle 3">
            <a:extLst>
              <a:ext uri="{FF2B5EF4-FFF2-40B4-BE49-F238E27FC236}">
                <a16:creationId xmlns:a16="http://schemas.microsoft.com/office/drawing/2014/main" id="{7B1DA7EB-87F5-47A4-BF75-158D94D3B7E1}"/>
              </a:ext>
            </a:extLst>
          </p:cNvPr>
          <p:cNvSpPr>
            <a:spLocks noGrp="1" noChangeArrowheads="1"/>
          </p:cNvSpPr>
          <p:nvPr>
            <p:ph type="body" idx="1"/>
          </p:nvPr>
        </p:nvSpPr>
        <p:spPr>
          <a:xfrm>
            <a:off x="1981200" y="1600200"/>
            <a:ext cx="8229600" cy="4648200"/>
          </a:xfrm>
        </p:spPr>
        <p:txBody>
          <a:bodyPr/>
          <a:lstStyle/>
          <a:p>
            <a:pPr>
              <a:lnSpc>
                <a:spcPct val="90000"/>
              </a:lnSpc>
            </a:pPr>
            <a:r>
              <a:rPr lang="en-US" altLang="en-US"/>
              <a:t>It's possible for CSS formatting to be defined in all three locations at the same time.  For example, a paragraph element could contain an inline style (color:red) but the internal style sheet (color:blue) and the external style sheet (color:green) give conflicting instructions to the web browser.</a:t>
            </a:r>
          </a:p>
          <a:p>
            <a:pPr>
              <a:lnSpc>
                <a:spcPct val="90000"/>
              </a:lnSpc>
            </a:pPr>
            <a:endParaRPr lang="en-US" altLang="en-US" sz="1600"/>
          </a:p>
          <a:p>
            <a:pPr>
              <a:lnSpc>
                <a:spcPct val="90000"/>
              </a:lnSpc>
            </a:pPr>
            <a:r>
              <a:rPr lang="en-US" altLang="en-US"/>
              <a:t>Web browsers need a consistent way of "settling" this disagreement.</a:t>
            </a:r>
          </a:p>
        </p:txBody>
      </p:sp>
    </p:spTree>
    <p:extLst>
      <p:ext uri="{BB962C8B-B14F-4D97-AF65-F5344CB8AC3E}">
        <p14:creationId xmlns:p14="http://schemas.microsoft.com/office/powerpoint/2010/main" val="38874082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1B05F29F-03A7-499F-BC65-6B7C17CEDBAA}"/>
              </a:ext>
            </a:extLst>
          </p:cNvPr>
          <p:cNvSpPr>
            <a:spLocks noGrp="1" noChangeArrowheads="1"/>
          </p:cNvSpPr>
          <p:nvPr>
            <p:ph type="title"/>
          </p:nvPr>
        </p:nvSpPr>
        <p:spPr>
          <a:xfrm>
            <a:off x="1981200" y="381000"/>
            <a:ext cx="8229600" cy="914400"/>
          </a:xfrm>
        </p:spPr>
        <p:txBody>
          <a:bodyPr/>
          <a:lstStyle/>
          <a:p>
            <a:r>
              <a:rPr lang="en-US" altLang="en-US"/>
              <a:t>What is Meant by "Cascading"?</a:t>
            </a:r>
          </a:p>
        </p:txBody>
      </p:sp>
      <p:sp>
        <p:nvSpPr>
          <p:cNvPr id="7171" name="Rectangle 3">
            <a:extLst>
              <a:ext uri="{FF2B5EF4-FFF2-40B4-BE49-F238E27FC236}">
                <a16:creationId xmlns:a16="http://schemas.microsoft.com/office/drawing/2014/main" id="{BD7EE636-7D55-43E7-8E66-3A3859FBE5B5}"/>
              </a:ext>
            </a:extLst>
          </p:cNvPr>
          <p:cNvSpPr>
            <a:spLocks noGrp="1" noChangeArrowheads="1"/>
          </p:cNvSpPr>
          <p:nvPr>
            <p:ph type="body" idx="1"/>
          </p:nvPr>
        </p:nvSpPr>
        <p:spPr>
          <a:xfrm>
            <a:off x="1981200" y="1934682"/>
            <a:ext cx="8229600" cy="2514600"/>
          </a:xfrm>
        </p:spPr>
        <p:txBody>
          <a:bodyPr/>
          <a:lstStyle/>
          <a:p>
            <a:pPr marL="533400" indent="-533400">
              <a:lnSpc>
                <a:spcPct val="90000"/>
              </a:lnSpc>
            </a:pPr>
            <a:r>
              <a:rPr lang="en-US" altLang="en-US" sz="2400" dirty="0"/>
              <a:t>We use the term cascading because there is an established order of priority to resolve these formatting conflicts:</a:t>
            </a:r>
          </a:p>
          <a:p>
            <a:pPr marL="914400" lvl="1" indent="-457200">
              <a:lnSpc>
                <a:spcPct val="90000"/>
              </a:lnSpc>
              <a:buSzPct val="90000"/>
              <a:buFont typeface="Wingdings" panose="05000000000000000000" pitchFamily="2" charset="2"/>
              <a:buAutoNum type="arabicParenR"/>
            </a:pPr>
            <a:r>
              <a:rPr lang="en-US" altLang="en-US" sz="2000" dirty="0"/>
              <a:t>Inline style (highest priority)</a:t>
            </a:r>
          </a:p>
          <a:p>
            <a:pPr marL="914400" lvl="1" indent="-457200">
              <a:lnSpc>
                <a:spcPct val="90000"/>
              </a:lnSpc>
              <a:buSzPct val="90000"/>
              <a:buFont typeface="Wingdings" panose="05000000000000000000" pitchFamily="2" charset="2"/>
              <a:buAutoNum type="arabicParenR"/>
            </a:pPr>
            <a:r>
              <a:rPr lang="en-US" altLang="en-US" sz="2000" dirty="0"/>
              <a:t>Internal style sheet (second priority)</a:t>
            </a:r>
          </a:p>
          <a:p>
            <a:pPr marL="914400" lvl="1" indent="-457200">
              <a:lnSpc>
                <a:spcPct val="90000"/>
              </a:lnSpc>
              <a:buSzPct val="90000"/>
              <a:buFont typeface="Wingdings" panose="05000000000000000000" pitchFamily="2" charset="2"/>
              <a:buAutoNum type="arabicParenR"/>
            </a:pPr>
            <a:r>
              <a:rPr lang="en-US" altLang="en-US" sz="2000" dirty="0"/>
              <a:t>External style sheet (third priority)</a:t>
            </a:r>
          </a:p>
          <a:p>
            <a:pPr marL="914400" lvl="1" indent="-457200">
              <a:lnSpc>
                <a:spcPct val="90000"/>
              </a:lnSpc>
              <a:buSzPct val="90000"/>
              <a:buFont typeface="Wingdings" panose="05000000000000000000" pitchFamily="2" charset="2"/>
              <a:buAutoNum type="arabicParenR"/>
            </a:pPr>
            <a:r>
              <a:rPr lang="en-US" altLang="en-US" sz="2000" dirty="0"/>
              <a:t>Web browser default (only if not defined elsewhere)</a:t>
            </a:r>
          </a:p>
        </p:txBody>
      </p:sp>
      <p:sp>
        <p:nvSpPr>
          <p:cNvPr id="7" name="TextBox 6">
            <a:extLst>
              <a:ext uri="{FF2B5EF4-FFF2-40B4-BE49-F238E27FC236}">
                <a16:creationId xmlns:a16="http://schemas.microsoft.com/office/drawing/2014/main" id="{354BD5A7-244A-409F-9DF5-4E25626DD4E9}"/>
              </a:ext>
            </a:extLst>
          </p:cNvPr>
          <p:cNvSpPr txBox="1">
            <a:spLocks noChangeArrowheads="1"/>
          </p:cNvSpPr>
          <p:nvPr/>
        </p:nvSpPr>
        <p:spPr bwMode="auto">
          <a:xfrm>
            <a:off x="2324100" y="4535420"/>
            <a:ext cx="7543800" cy="1216025"/>
          </a:xfrm>
          <a:prstGeom prst="rect">
            <a:avLst/>
          </a:prstGeom>
          <a:solidFill>
            <a:schemeClr val="accent2">
              <a:lumMod val="60000"/>
              <a:lumOff val="40000"/>
            </a:schemeClr>
          </a:solidFill>
          <a:ln>
            <a:headEnd/>
            <a:tailEnd/>
          </a:ln>
        </p:spPr>
        <p:style>
          <a:lnRef idx="2">
            <a:schemeClr val="dk1"/>
          </a:lnRef>
          <a:fillRef idx="1">
            <a:schemeClr val="lt1"/>
          </a:fillRef>
          <a:effectRef idx="0">
            <a:schemeClr val="dk1"/>
          </a:effectRef>
          <a:fontRef idx="minor">
            <a:schemeClr val="dk1"/>
          </a:fontRef>
        </p:style>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en-US" dirty="0">
                <a:solidFill>
                  <a:srgbClr val="000000"/>
                </a:solidFill>
              </a:rPr>
              <a:t>For each XHTML element, the browser will check to see which inline styles are defined, then those styles in the internal style sheet, and finally those styles in the external sheet.  For all conflicts, it will use this priority system to determine which format to display on the page.</a:t>
            </a:r>
          </a:p>
        </p:txBody>
      </p:sp>
      <p:sp>
        <p:nvSpPr>
          <p:cNvPr id="2" name="TextBox 6">
            <a:extLst>
              <a:ext uri="{FF2B5EF4-FFF2-40B4-BE49-F238E27FC236}">
                <a16:creationId xmlns:a16="http://schemas.microsoft.com/office/drawing/2014/main" id="{57B600A5-2F0E-4FE2-A505-64D9D9BD6A4D}"/>
              </a:ext>
            </a:extLst>
          </p:cNvPr>
          <p:cNvSpPr txBox="1">
            <a:spLocks noChangeArrowheads="1"/>
          </p:cNvSpPr>
          <p:nvPr/>
        </p:nvSpPr>
        <p:spPr bwMode="auto">
          <a:xfrm>
            <a:off x="2324100" y="5923722"/>
            <a:ext cx="7543800" cy="666750"/>
          </a:xfrm>
          <a:prstGeom prst="rect">
            <a:avLst/>
          </a:prstGeom>
          <a:solidFill>
            <a:schemeClr val="accent2">
              <a:lumMod val="60000"/>
              <a:lumOff val="40000"/>
            </a:schemeClr>
          </a:solidFill>
          <a:ln>
            <a:headEnd/>
            <a:tailEnd/>
          </a:ln>
        </p:spPr>
        <p:style>
          <a:lnRef idx="2">
            <a:schemeClr val="dk1"/>
          </a:lnRef>
          <a:fillRef idx="1">
            <a:schemeClr val="lt1"/>
          </a:fillRef>
          <a:effectRef idx="0">
            <a:schemeClr val="dk1"/>
          </a:effectRef>
          <a:fontRef idx="minor">
            <a:schemeClr val="dk1"/>
          </a:fontRef>
        </p:style>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en-US" dirty="0">
                <a:solidFill>
                  <a:srgbClr val="000000"/>
                </a:solidFill>
              </a:rPr>
              <a:t>In the prior example, the paragraph would display as red, because the inline style "outranks" all the others.</a:t>
            </a:r>
          </a:p>
        </p:txBody>
      </p:sp>
    </p:spTree>
    <p:extLst>
      <p:ext uri="{BB962C8B-B14F-4D97-AF65-F5344CB8AC3E}">
        <p14:creationId xmlns:p14="http://schemas.microsoft.com/office/powerpoint/2010/main" val="3482645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62" name="Rectangle 3">
            <a:extLst>
              <a:ext uri="{FF2B5EF4-FFF2-40B4-BE49-F238E27FC236}">
                <a16:creationId xmlns:a16="http://schemas.microsoft.com/office/drawing/2014/main" id="{BB0C7057-EC67-4AB4-A04A-B48EB77177D2}"/>
              </a:ext>
            </a:extLst>
          </p:cNvPr>
          <p:cNvSpPr>
            <a:spLocks noChangeArrowheads="1"/>
          </p:cNvSpPr>
          <p:nvPr/>
        </p:nvSpPr>
        <p:spPr bwMode="auto">
          <a:xfrm>
            <a:off x="3886200" y="2922564"/>
            <a:ext cx="4191000" cy="304800"/>
          </a:xfrm>
          <a:prstGeom prst="rect">
            <a:avLst/>
          </a:prstGeom>
          <a:solidFill>
            <a:schemeClr val="accent4"/>
          </a:solidFill>
          <a:ln w="9525">
            <a:solidFill>
              <a:schemeClr val="tx1"/>
            </a:solidFill>
            <a:miter lim="800000"/>
            <a:headEnd/>
            <a:tailEnd/>
          </a:ln>
        </p:spPr>
        <p:txBody>
          <a:bodyPr/>
          <a:lstStyle>
            <a:lvl1pPr marL="342900" indent="-3429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buFont typeface="Wingdings" panose="05000000000000000000" pitchFamily="2" charset="2"/>
              <a:buNone/>
            </a:pPr>
            <a:r>
              <a:rPr lang="en-US" altLang="en-US" sz="1400" b="1">
                <a:latin typeface="Courier New" panose="02070309020205020404" pitchFamily="49" charset="0"/>
              </a:rPr>
              <a:t>p {color:red;}</a:t>
            </a:r>
          </a:p>
        </p:txBody>
      </p:sp>
      <p:sp>
        <p:nvSpPr>
          <p:cNvPr id="74754" name="Rectangle 2">
            <a:extLst>
              <a:ext uri="{FF2B5EF4-FFF2-40B4-BE49-F238E27FC236}">
                <a16:creationId xmlns:a16="http://schemas.microsoft.com/office/drawing/2014/main" id="{675B4F80-B54A-4E7E-8F23-D2C974B6D927}"/>
              </a:ext>
            </a:extLst>
          </p:cNvPr>
          <p:cNvSpPr>
            <a:spLocks noGrp="1" noChangeArrowheads="1"/>
          </p:cNvSpPr>
          <p:nvPr>
            <p:ph type="title"/>
          </p:nvPr>
        </p:nvSpPr>
        <p:spPr>
          <a:xfrm>
            <a:off x="1981200" y="788964"/>
            <a:ext cx="8229600" cy="990600"/>
          </a:xfrm>
        </p:spPr>
        <p:txBody>
          <a:bodyPr/>
          <a:lstStyle/>
          <a:p>
            <a:pPr algn="ctr"/>
            <a:r>
              <a:rPr lang="en-US" altLang="en-US" sz="4000" dirty="0"/>
              <a:t>CSS Terminology and Syntax:</a:t>
            </a:r>
          </a:p>
        </p:txBody>
      </p:sp>
      <p:cxnSp>
        <p:nvCxnSpPr>
          <p:cNvPr id="5" name="Straight Connector 4">
            <a:extLst>
              <a:ext uri="{FF2B5EF4-FFF2-40B4-BE49-F238E27FC236}">
                <a16:creationId xmlns:a16="http://schemas.microsoft.com/office/drawing/2014/main" id="{8616EFC2-E2DB-445D-A986-40757836EE9F}"/>
              </a:ext>
            </a:extLst>
          </p:cNvPr>
          <p:cNvCxnSpPr>
            <a:cxnSpLocks noChangeShapeType="1"/>
          </p:cNvCxnSpPr>
          <p:nvPr/>
        </p:nvCxnSpPr>
        <p:spPr bwMode="auto">
          <a:xfrm>
            <a:off x="1524000" y="1779564"/>
            <a:ext cx="9144000" cy="0"/>
          </a:xfrm>
          <a:prstGeom prst="line">
            <a:avLst/>
          </a:prstGeom>
          <a:noFill/>
          <a:ln w="15875" algn="ctr">
            <a:solidFill>
              <a:schemeClr val="bg2"/>
            </a:solidFill>
            <a:round/>
            <a:headEnd/>
            <a:tailEnd/>
          </a:ln>
        </p:spPr>
      </p:cxnSp>
      <p:sp>
        <p:nvSpPr>
          <p:cNvPr id="74756" name="Text Box 4">
            <a:extLst>
              <a:ext uri="{FF2B5EF4-FFF2-40B4-BE49-F238E27FC236}">
                <a16:creationId xmlns:a16="http://schemas.microsoft.com/office/drawing/2014/main" id="{7DFFEACD-9D1D-4EAE-8DE2-E5E6E78F8148}"/>
              </a:ext>
            </a:extLst>
          </p:cNvPr>
          <p:cNvSpPr txBox="1">
            <a:spLocks noChangeArrowheads="1"/>
          </p:cNvSpPr>
          <p:nvPr/>
        </p:nvSpPr>
        <p:spPr bwMode="auto">
          <a:xfrm>
            <a:off x="1905000" y="2008164"/>
            <a:ext cx="830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sz="2000"/>
              <a:t>Now let's take a closer look at how we write CSS code.  The correct syntax of a CSS declaration is:   </a:t>
            </a:r>
            <a:r>
              <a:rPr lang="en-US" altLang="en-US" sz="2000" b="1"/>
              <a:t>selector {property:value;}</a:t>
            </a:r>
          </a:p>
        </p:txBody>
      </p:sp>
      <p:sp>
        <p:nvSpPr>
          <p:cNvPr id="74757" name="Text Box 5">
            <a:extLst>
              <a:ext uri="{FF2B5EF4-FFF2-40B4-BE49-F238E27FC236}">
                <a16:creationId xmlns:a16="http://schemas.microsoft.com/office/drawing/2014/main" id="{10133420-57EB-40FB-921B-6B6574397484}"/>
              </a:ext>
            </a:extLst>
          </p:cNvPr>
          <p:cNvSpPr txBox="1">
            <a:spLocks noChangeArrowheads="1"/>
          </p:cNvSpPr>
          <p:nvPr/>
        </p:nvSpPr>
        <p:spPr bwMode="auto">
          <a:xfrm>
            <a:off x="2057400" y="5071968"/>
            <a:ext cx="8077200" cy="855806"/>
          </a:xfrm>
          <a:prstGeom prst="rect">
            <a:avLst/>
          </a:prstGeom>
          <a:solidFill>
            <a:schemeClr val="accent2">
              <a:lumMod val="60000"/>
              <a:lumOff val="40000"/>
            </a:schemeClr>
          </a:solidFill>
          <a:ln w="25400">
            <a:solidFill>
              <a:schemeClr val="tx1"/>
            </a:solidFill>
            <a:miter lim="800000"/>
            <a:headEnd/>
            <a:tailEnd/>
          </a:ln>
          <a:effectLst/>
        </p:spPr>
        <p:txBody>
          <a:bodyPr>
            <a:spAutoFit/>
          </a:bodyPr>
          <a:lstStyle/>
          <a:p>
            <a:pPr>
              <a:spcBef>
                <a:spcPts val="600"/>
              </a:spcBef>
              <a:spcAft>
                <a:spcPts val="600"/>
              </a:spcAft>
            </a:pPr>
            <a:r>
              <a:rPr lang="en-US" altLang="en-US"/>
              <a:t>Internal and external style sheets use this identical CSS syntax.  Internal style sheets must use the opening and closing &lt;style&gt; tags to surround the CSS code, while external style sheets do not use the &lt;style&gt; element.</a:t>
            </a:r>
          </a:p>
        </p:txBody>
      </p:sp>
      <p:sp>
        <p:nvSpPr>
          <p:cNvPr id="74759" name="Text Box 7">
            <a:extLst>
              <a:ext uri="{FF2B5EF4-FFF2-40B4-BE49-F238E27FC236}">
                <a16:creationId xmlns:a16="http://schemas.microsoft.com/office/drawing/2014/main" id="{4FE1303D-090D-4729-8803-99CB3D441105}"/>
              </a:ext>
            </a:extLst>
          </p:cNvPr>
          <p:cNvSpPr txBox="1">
            <a:spLocks noChangeArrowheads="1"/>
          </p:cNvSpPr>
          <p:nvPr/>
        </p:nvSpPr>
        <p:spPr bwMode="auto">
          <a:xfrm>
            <a:off x="2057400" y="6199165"/>
            <a:ext cx="8077200" cy="606425"/>
          </a:xfrm>
          <a:prstGeom prst="rect">
            <a:avLst/>
          </a:prstGeom>
          <a:solidFill>
            <a:schemeClr val="accent2">
              <a:lumMod val="60000"/>
              <a:lumOff val="40000"/>
            </a:schemeClr>
          </a:solidFill>
          <a:ln w="25400">
            <a:solidFill>
              <a:schemeClr val="tx1"/>
            </a:solidFill>
            <a:miter lim="800000"/>
            <a:headEnd/>
            <a:tailEnd/>
          </a:ln>
          <a:effectLst/>
        </p:spPr>
        <p:txBody>
          <a:bodyPr>
            <a:spAutoFit/>
          </a:bodyPr>
          <a:lstStyle/>
          <a:p>
            <a:pPr>
              <a:spcBef>
                <a:spcPts val="600"/>
              </a:spcBef>
              <a:spcAft>
                <a:spcPts val="600"/>
              </a:spcAft>
            </a:pPr>
            <a:r>
              <a:rPr lang="en-US" altLang="en-US" sz="1600"/>
              <a:t>A semicolon must be placed after each CSS declaration.  Omitting this semicolon is the single most common mistake made by those learning CSS.</a:t>
            </a:r>
          </a:p>
        </p:txBody>
      </p:sp>
      <p:sp>
        <p:nvSpPr>
          <p:cNvPr id="74760" name="Line 8">
            <a:extLst>
              <a:ext uri="{FF2B5EF4-FFF2-40B4-BE49-F238E27FC236}">
                <a16:creationId xmlns:a16="http://schemas.microsoft.com/office/drawing/2014/main" id="{79251EFA-1E9E-429C-B7CE-BAC8A6ECF9F8}"/>
              </a:ext>
            </a:extLst>
          </p:cNvPr>
          <p:cNvSpPr>
            <a:spLocks noChangeShapeType="1"/>
          </p:cNvSpPr>
          <p:nvPr/>
        </p:nvSpPr>
        <p:spPr bwMode="auto">
          <a:xfrm flipV="1">
            <a:off x="4038600" y="3151164"/>
            <a:ext cx="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4763" name="Text Box 11">
            <a:extLst>
              <a:ext uri="{FF2B5EF4-FFF2-40B4-BE49-F238E27FC236}">
                <a16:creationId xmlns:a16="http://schemas.microsoft.com/office/drawing/2014/main" id="{ABA97DB7-3F44-48C0-B81C-EA197264E065}"/>
              </a:ext>
            </a:extLst>
          </p:cNvPr>
          <p:cNvSpPr txBox="1">
            <a:spLocks noChangeArrowheads="1"/>
          </p:cNvSpPr>
          <p:nvPr/>
        </p:nvSpPr>
        <p:spPr bwMode="auto">
          <a:xfrm>
            <a:off x="3429000" y="3570265"/>
            <a:ext cx="1066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selector</a:t>
            </a:r>
          </a:p>
        </p:txBody>
      </p:sp>
      <p:sp>
        <p:nvSpPr>
          <p:cNvPr id="74764" name="Text Box 12">
            <a:extLst>
              <a:ext uri="{FF2B5EF4-FFF2-40B4-BE49-F238E27FC236}">
                <a16:creationId xmlns:a16="http://schemas.microsoft.com/office/drawing/2014/main" id="{73B27AE3-966B-4E13-9F43-6B1D41138F30}"/>
              </a:ext>
            </a:extLst>
          </p:cNvPr>
          <p:cNvSpPr txBox="1">
            <a:spLocks noChangeArrowheads="1"/>
          </p:cNvSpPr>
          <p:nvPr/>
        </p:nvSpPr>
        <p:spPr bwMode="auto">
          <a:xfrm>
            <a:off x="3962400" y="3927452"/>
            <a:ext cx="1219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property</a:t>
            </a:r>
          </a:p>
        </p:txBody>
      </p:sp>
      <p:sp>
        <p:nvSpPr>
          <p:cNvPr id="74765" name="Text Box 13">
            <a:extLst>
              <a:ext uri="{FF2B5EF4-FFF2-40B4-BE49-F238E27FC236}">
                <a16:creationId xmlns:a16="http://schemas.microsoft.com/office/drawing/2014/main" id="{7B78D9BD-D996-4737-9D36-787DF633BE30}"/>
              </a:ext>
            </a:extLst>
          </p:cNvPr>
          <p:cNvSpPr txBox="1">
            <a:spLocks noChangeArrowheads="1"/>
          </p:cNvSpPr>
          <p:nvPr/>
        </p:nvSpPr>
        <p:spPr bwMode="auto">
          <a:xfrm>
            <a:off x="4724400" y="4308452"/>
            <a:ext cx="838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value</a:t>
            </a:r>
          </a:p>
        </p:txBody>
      </p:sp>
      <p:sp>
        <p:nvSpPr>
          <p:cNvPr id="74766" name="Line 14">
            <a:extLst>
              <a:ext uri="{FF2B5EF4-FFF2-40B4-BE49-F238E27FC236}">
                <a16:creationId xmlns:a16="http://schemas.microsoft.com/office/drawing/2014/main" id="{10FD151D-B13A-469A-A905-D7B272FCBF1B}"/>
              </a:ext>
            </a:extLst>
          </p:cNvPr>
          <p:cNvSpPr>
            <a:spLocks noChangeShapeType="1"/>
          </p:cNvSpPr>
          <p:nvPr/>
        </p:nvSpPr>
        <p:spPr bwMode="auto">
          <a:xfrm flipV="1">
            <a:off x="5105400" y="3151164"/>
            <a:ext cx="0" cy="1219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4767" name="Line 15">
            <a:extLst>
              <a:ext uri="{FF2B5EF4-FFF2-40B4-BE49-F238E27FC236}">
                <a16:creationId xmlns:a16="http://schemas.microsoft.com/office/drawing/2014/main" id="{A61071BA-2548-4111-BCB5-34C6519BEE44}"/>
              </a:ext>
            </a:extLst>
          </p:cNvPr>
          <p:cNvSpPr>
            <a:spLocks noChangeShapeType="1"/>
          </p:cNvSpPr>
          <p:nvPr/>
        </p:nvSpPr>
        <p:spPr bwMode="auto">
          <a:xfrm flipV="1">
            <a:off x="4495800" y="3151164"/>
            <a:ext cx="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3">
            <a:extLst>
              <a:ext uri="{FF2B5EF4-FFF2-40B4-BE49-F238E27FC236}">
                <a16:creationId xmlns:a16="http://schemas.microsoft.com/office/drawing/2014/main" id="{C41B3741-12F2-4594-8C71-A1F95F935F6E}"/>
              </a:ext>
            </a:extLst>
          </p:cNvPr>
          <p:cNvSpPr>
            <a:spLocks noGrp="1" noChangeArrowheads="1"/>
          </p:cNvSpPr>
          <p:nvPr>
            <p:ph type="title"/>
          </p:nvPr>
        </p:nvSpPr>
        <p:spPr>
          <a:xfrm>
            <a:off x="1981200" y="760829"/>
            <a:ext cx="8229600" cy="990600"/>
          </a:xfrm>
        </p:spPr>
        <p:txBody>
          <a:bodyPr/>
          <a:lstStyle/>
          <a:p>
            <a:pPr algn="ctr"/>
            <a:r>
              <a:rPr lang="en-US" altLang="en-US" sz="4000"/>
              <a:t>Setting Multiple Properties</a:t>
            </a:r>
          </a:p>
        </p:txBody>
      </p:sp>
      <p:cxnSp>
        <p:nvCxnSpPr>
          <p:cNvPr id="5" name="Straight Connector 4">
            <a:extLst>
              <a:ext uri="{FF2B5EF4-FFF2-40B4-BE49-F238E27FC236}">
                <a16:creationId xmlns:a16="http://schemas.microsoft.com/office/drawing/2014/main" id="{60648C95-7A12-4B3F-A330-D9666DA9E679}"/>
              </a:ext>
            </a:extLst>
          </p:cNvPr>
          <p:cNvCxnSpPr>
            <a:cxnSpLocks noChangeShapeType="1"/>
          </p:cNvCxnSpPr>
          <p:nvPr/>
        </p:nvCxnSpPr>
        <p:spPr bwMode="auto">
          <a:xfrm>
            <a:off x="1524000" y="1751429"/>
            <a:ext cx="9144000" cy="0"/>
          </a:xfrm>
          <a:prstGeom prst="line">
            <a:avLst/>
          </a:prstGeom>
          <a:noFill/>
          <a:ln w="15875" algn="ctr">
            <a:solidFill>
              <a:schemeClr val="bg2"/>
            </a:solidFill>
            <a:round/>
            <a:headEnd/>
            <a:tailEnd/>
          </a:ln>
        </p:spPr>
      </p:cxnSp>
      <p:sp>
        <p:nvSpPr>
          <p:cNvPr id="76805" name="Text Box 5">
            <a:extLst>
              <a:ext uri="{FF2B5EF4-FFF2-40B4-BE49-F238E27FC236}">
                <a16:creationId xmlns:a16="http://schemas.microsoft.com/office/drawing/2014/main" id="{92AA6614-55B2-4432-9022-121EDBE9201E}"/>
              </a:ext>
            </a:extLst>
          </p:cNvPr>
          <p:cNvSpPr txBox="1">
            <a:spLocks noChangeArrowheads="1"/>
          </p:cNvSpPr>
          <p:nvPr/>
        </p:nvSpPr>
        <p:spPr bwMode="auto">
          <a:xfrm>
            <a:off x="1905000" y="1827629"/>
            <a:ext cx="830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sz="2000"/>
              <a:t>We can define as many properties as we wish for a selector:</a:t>
            </a:r>
            <a:endParaRPr lang="en-US" altLang="en-US" sz="2000" b="1"/>
          </a:p>
        </p:txBody>
      </p:sp>
      <p:sp>
        <p:nvSpPr>
          <p:cNvPr id="76806" name="Text Box 6">
            <a:extLst>
              <a:ext uri="{FF2B5EF4-FFF2-40B4-BE49-F238E27FC236}">
                <a16:creationId xmlns:a16="http://schemas.microsoft.com/office/drawing/2014/main" id="{39DA8ABC-AB10-4A9C-BC97-AD4DE09CC824}"/>
              </a:ext>
            </a:extLst>
          </p:cNvPr>
          <p:cNvSpPr txBox="1">
            <a:spLocks noChangeArrowheads="1"/>
          </p:cNvSpPr>
          <p:nvPr/>
        </p:nvSpPr>
        <p:spPr bwMode="auto">
          <a:xfrm>
            <a:off x="2057400" y="2913479"/>
            <a:ext cx="8077200" cy="666750"/>
          </a:xfrm>
          <a:prstGeom prst="rect">
            <a:avLst/>
          </a:prstGeom>
          <a:solidFill>
            <a:schemeClr val="accent2">
              <a:lumMod val="60000"/>
              <a:lumOff val="40000"/>
            </a:schemeClr>
          </a:solidFill>
          <a:ln w="25400">
            <a:solidFill>
              <a:schemeClr val="tx1"/>
            </a:solidFill>
            <a:miter lim="800000"/>
            <a:headEnd/>
            <a:tailEnd/>
          </a:ln>
          <a:effectLst/>
        </p:spPr>
        <p:txBody>
          <a:bodyPr>
            <a:spAutoFit/>
          </a:bodyPr>
          <a:lstStyle/>
          <a:p>
            <a:pPr>
              <a:spcBef>
                <a:spcPts val="600"/>
              </a:spcBef>
              <a:spcAft>
                <a:spcPts val="600"/>
              </a:spcAft>
            </a:pPr>
            <a:r>
              <a:rPr lang="en-US" altLang="en-US"/>
              <a:t>In this example, all text within paragraph elements will show in red italics that  is centered on the page.</a:t>
            </a:r>
          </a:p>
        </p:txBody>
      </p:sp>
      <p:sp>
        <p:nvSpPr>
          <p:cNvPr id="76814" name="Rectangle 3">
            <a:extLst>
              <a:ext uri="{FF2B5EF4-FFF2-40B4-BE49-F238E27FC236}">
                <a16:creationId xmlns:a16="http://schemas.microsoft.com/office/drawing/2014/main" id="{F106E540-877A-4858-86EB-D0BE7B536263}"/>
              </a:ext>
            </a:extLst>
          </p:cNvPr>
          <p:cNvSpPr>
            <a:spLocks noChangeArrowheads="1"/>
          </p:cNvSpPr>
          <p:nvPr/>
        </p:nvSpPr>
        <p:spPr bwMode="auto">
          <a:xfrm>
            <a:off x="2057400" y="2284829"/>
            <a:ext cx="8077200" cy="323850"/>
          </a:xfrm>
          <a:prstGeom prst="rect">
            <a:avLst/>
          </a:prstGeom>
          <a:solidFill>
            <a:schemeClr val="accent4"/>
          </a:solidFill>
          <a:ln w="9525">
            <a:solidFill>
              <a:schemeClr val="tx1"/>
            </a:solidFill>
            <a:miter lim="800000"/>
            <a:headEnd/>
            <a:tailEnd/>
          </a:ln>
        </p:spPr>
        <p:txBody>
          <a:bodyPr/>
          <a:lstStyle>
            <a:lvl1pPr marL="342900" indent="-3429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buFont typeface="Wingdings" panose="05000000000000000000" pitchFamily="2" charset="2"/>
              <a:buNone/>
            </a:pPr>
            <a:r>
              <a:rPr lang="en-US" altLang="en-US" sz="1400" b="1">
                <a:latin typeface="Courier New" panose="02070309020205020404" pitchFamily="49" charset="0"/>
              </a:rPr>
              <a:t>p {color:red;font-style:italic;text-align:center;}</a:t>
            </a:r>
          </a:p>
        </p:txBody>
      </p:sp>
      <p:sp>
        <p:nvSpPr>
          <p:cNvPr id="76815" name="Rectangle 3">
            <a:extLst>
              <a:ext uri="{FF2B5EF4-FFF2-40B4-BE49-F238E27FC236}">
                <a16:creationId xmlns:a16="http://schemas.microsoft.com/office/drawing/2014/main" id="{8C15B854-A420-4524-A7F7-BA90217144CD}"/>
              </a:ext>
            </a:extLst>
          </p:cNvPr>
          <p:cNvSpPr>
            <a:spLocks noChangeArrowheads="1"/>
          </p:cNvSpPr>
          <p:nvPr/>
        </p:nvSpPr>
        <p:spPr bwMode="auto">
          <a:xfrm>
            <a:off x="2057400" y="3808829"/>
            <a:ext cx="8077200" cy="1314450"/>
          </a:xfrm>
          <a:prstGeom prst="rect">
            <a:avLst/>
          </a:prstGeom>
          <a:solidFill>
            <a:schemeClr val="accent4"/>
          </a:solidFill>
          <a:ln w="9525">
            <a:solidFill>
              <a:schemeClr val="tx1"/>
            </a:solidFill>
            <a:miter lim="800000"/>
            <a:headEnd/>
            <a:tailEnd/>
          </a:ln>
        </p:spPr>
        <p:txBody>
          <a:bodyPr/>
          <a:lstStyle>
            <a:lvl1pPr marL="342900" indent="-3429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buFont typeface="Wingdings" panose="05000000000000000000" pitchFamily="2" charset="2"/>
              <a:buNone/>
            </a:pPr>
            <a:r>
              <a:rPr lang="en-US" altLang="en-US" sz="1400" b="1">
                <a:latin typeface="Courier New" panose="02070309020205020404" pitchFamily="49" charset="0"/>
              </a:rPr>
              <a:t>p {</a:t>
            </a:r>
          </a:p>
          <a:p>
            <a:pPr eaLnBrk="1" hangingPunct="1">
              <a:buFont typeface="Wingdings" panose="05000000000000000000" pitchFamily="2" charset="2"/>
              <a:buNone/>
            </a:pPr>
            <a:r>
              <a:rPr lang="en-US" altLang="en-US" sz="1400" b="1">
                <a:latin typeface="Courier New" panose="02070309020205020404" pitchFamily="49" charset="0"/>
              </a:rPr>
              <a:t>  color: red;</a:t>
            </a:r>
          </a:p>
          <a:p>
            <a:pPr eaLnBrk="1" hangingPunct="1">
              <a:buFont typeface="Wingdings" panose="05000000000000000000" pitchFamily="2" charset="2"/>
              <a:buNone/>
            </a:pPr>
            <a:r>
              <a:rPr lang="en-US" altLang="en-US" sz="1400" b="1">
                <a:latin typeface="Courier New" panose="02070309020205020404" pitchFamily="49" charset="0"/>
              </a:rPr>
              <a:t>  font-style: italic;</a:t>
            </a:r>
          </a:p>
          <a:p>
            <a:pPr eaLnBrk="1" hangingPunct="1">
              <a:buFont typeface="Wingdings" panose="05000000000000000000" pitchFamily="2" charset="2"/>
              <a:buNone/>
            </a:pPr>
            <a:r>
              <a:rPr lang="en-US" altLang="en-US" sz="1400" b="1">
                <a:latin typeface="Courier New" panose="02070309020205020404" pitchFamily="49" charset="0"/>
              </a:rPr>
              <a:t>  text-align: center;</a:t>
            </a:r>
          </a:p>
          <a:p>
            <a:pPr eaLnBrk="1" hangingPunct="1">
              <a:buFont typeface="Wingdings" panose="05000000000000000000" pitchFamily="2" charset="2"/>
              <a:buNone/>
            </a:pPr>
            <a:r>
              <a:rPr lang="en-US" altLang="en-US" sz="1400" b="1">
                <a:latin typeface="Courier New" panose="02070309020205020404" pitchFamily="49" charset="0"/>
              </a:rPr>
              <a:t>}</a:t>
            </a:r>
          </a:p>
          <a:p>
            <a:pPr eaLnBrk="1" hangingPunct="1">
              <a:buFont typeface="Wingdings" panose="05000000000000000000" pitchFamily="2" charset="2"/>
              <a:buNone/>
            </a:pPr>
            <a:endParaRPr lang="en-US" altLang="en-US" sz="1400" b="1">
              <a:latin typeface="Courier New" panose="02070309020205020404" pitchFamily="49" charset="0"/>
            </a:endParaRPr>
          </a:p>
        </p:txBody>
      </p:sp>
      <p:sp>
        <p:nvSpPr>
          <p:cNvPr id="76816" name="Line 16">
            <a:extLst>
              <a:ext uri="{FF2B5EF4-FFF2-40B4-BE49-F238E27FC236}">
                <a16:creationId xmlns:a16="http://schemas.microsoft.com/office/drawing/2014/main" id="{7252900B-4AD8-41E5-BD9A-21C5DC51D0CB}"/>
              </a:ext>
            </a:extLst>
          </p:cNvPr>
          <p:cNvSpPr>
            <a:spLocks noChangeShapeType="1"/>
          </p:cNvSpPr>
          <p:nvPr/>
        </p:nvSpPr>
        <p:spPr bwMode="auto">
          <a:xfrm flipV="1">
            <a:off x="4038600" y="2589629"/>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6817" name="Text Box 17">
            <a:extLst>
              <a:ext uri="{FF2B5EF4-FFF2-40B4-BE49-F238E27FC236}">
                <a16:creationId xmlns:a16="http://schemas.microsoft.com/office/drawing/2014/main" id="{2252FF87-0C85-4115-B202-44460AAA7A47}"/>
              </a:ext>
            </a:extLst>
          </p:cNvPr>
          <p:cNvSpPr txBox="1">
            <a:spLocks noChangeArrowheads="1"/>
          </p:cNvSpPr>
          <p:nvPr/>
        </p:nvSpPr>
        <p:spPr bwMode="auto">
          <a:xfrm>
            <a:off x="2057400" y="5409030"/>
            <a:ext cx="8077200" cy="1200329"/>
          </a:xfrm>
          <a:prstGeom prst="rect">
            <a:avLst/>
          </a:prstGeom>
          <a:solidFill>
            <a:schemeClr val="accent2">
              <a:lumMod val="60000"/>
              <a:lumOff val="40000"/>
            </a:schemeClr>
          </a:solidFill>
          <a:ln w="25400">
            <a:solidFill>
              <a:schemeClr val="tx1"/>
            </a:solidFill>
            <a:miter lim="800000"/>
            <a:headEnd/>
            <a:tailEnd/>
          </a:ln>
          <a:effectLst/>
        </p:spPr>
        <p:txBody>
          <a:bodyPr>
            <a:spAutoFit/>
          </a:bodyPr>
          <a:lstStyle/>
          <a:p>
            <a:pPr>
              <a:spcBef>
                <a:spcPts val="600"/>
              </a:spcBef>
              <a:spcAft>
                <a:spcPts val="600"/>
              </a:spcAft>
            </a:pPr>
            <a:r>
              <a:rPr lang="en-US" altLang="en-US"/>
              <a:t>Just as with HTML, browsers ignore space characters in CSS code.  Many designers take advantage of this fact by placing the opening and closing curly brackets on their own dedicated lines.  Each of the property and value pairings are placed on their own indented line, with a space after the colon.  This makes the code far easier to read.</a:t>
            </a:r>
          </a:p>
        </p:txBody>
      </p:sp>
      <p:sp>
        <p:nvSpPr>
          <p:cNvPr id="76818" name="Line 18">
            <a:extLst>
              <a:ext uri="{FF2B5EF4-FFF2-40B4-BE49-F238E27FC236}">
                <a16:creationId xmlns:a16="http://schemas.microsoft.com/office/drawing/2014/main" id="{B2537ED8-2953-4732-A8FC-911EEF2A085A}"/>
              </a:ext>
            </a:extLst>
          </p:cNvPr>
          <p:cNvSpPr>
            <a:spLocks noChangeShapeType="1"/>
          </p:cNvSpPr>
          <p:nvPr/>
        </p:nvSpPr>
        <p:spPr bwMode="auto">
          <a:xfrm flipV="1">
            <a:off x="4038600" y="5104229"/>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9E754AF9-A4B1-48B0-8339-EBEC91B3180F}"/>
              </a:ext>
            </a:extLst>
          </p:cNvPr>
          <p:cNvSpPr>
            <a:spLocks noGrp="1" noChangeArrowheads="1"/>
          </p:cNvSpPr>
          <p:nvPr>
            <p:ph type="title"/>
          </p:nvPr>
        </p:nvSpPr>
        <p:spPr>
          <a:xfrm>
            <a:off x="1981200" y="774895"/>
            <a:ext cx="8229600" cy="990600"/>
          </a:xfrm>
        </p:spPr>
        <p:txBody>
          <a:bodyPr/>
          <a:lstStyle/>
          <a:p>
            <a:pPr algn="ctr"/>
            <a:r>
              <a:rPr lang="en-US" altLang="en-US" sz="4000" dirty="0"/>
              <a:t>How Browsers Process CSS</a:t>
            </a:r>
          </a:p>
        </p:txBody>
      </p:sp>
      <p:sp>
        <p:nvSpPr>
          <p:cNvPr id="80899" name="Rectangle 3">
            <a:extLst>
              <a:ext uri="{FF2B5EF4-FFF2-40B4-BE49-F238E27FC236}">
                <a16:creationId xmlns:a16="http://schemas.microsoft.com/office/drawing/2014/main" id="{A62DF7CF-BCC1-4F29-AFDC-DE3CE13D61F9}"/>
              </a:ext>
            </a:extLst>
          </p:cNvPr>
          <p:cNvSpPr>
            <a:spLocks noGrp="1" noChangeArrowheads="1"/>
          </p:cNvSpPr>
          <p:nvPr>
            <p:ph type="body" idx="1"/>
          </p:nvPr>
        </p:nvSpPr>
        <p:spPr>
          <a:xfrm>
            <a:off x="1981200" y="1676400"/>
            <a:ext cx="8229600" cy="3733800"/>
          </a:xfrm>
        </p:spPr>
        <p:txBody>
          <a:bodyPr/>
          <a:lstStyle/>
          <a:p>
            <a:pPr>
              <a:lnSpc>
                <a:spcPts val="3000"/>
              </a:lnSpc>
            </a:pPr>
            <a:r>
              <a:rPr lang="en-US" altLang="en-US" sz="2000" dirty="0"/>
              <a:t>A web browser will process all CSS code it encounters, even if it is from all three methods. </a:t>
            </a:r>
          </a:p>
          <a:p>
            <a:pPr>
              <a:lnSpc>
                <a:spcPts val="3000"/>
              </a:lnSpc>
            </a:pPr>
            <a:r>
              <a:rPr lang="en-US" altLang="en-US" sz="2000" dirty="0"/>
              <a:t>For example, an external style sheet could define the font of a heading, an internal style sheet could specify the font size of the heading, and an inline style could italicize the heading.  All three would be applied.</a:t>
            </a:r>
          </a:p>
          <a:p>
            <a:pPr>
              <a:lnSpc>
                <a:spcPts val="3000"/>
              </a:lnSpc>
            </a:pPr>
            <a:r>
              <a:rPr lang="en-US" altLang="en-US" sz="2000" dirty="0"/>
              <a:t>Sometimes a browser will receive conflicting instructions from the CSS code.  For example, what if each of the above CSS sources specified a different color for the heading text?</a:t>
            </a:r>
          </a:p>
        </p:txBody>
      </p:sp>
      <p:sp>
        <p:nvSpPr>
          <p:cNvPr id="80901" name="Text Box 5">
            <a:extLst>
              <a:ext uri="{FF2B5EF4-FFF2-40B4-BE49-F238E27FC236}">
                <a16:creationId xmlns:a16="http://schemas.microsoft.com/office/drawing/2014/main" id="{CEBC70E0-A61F-48FC-B8BE-9F123AFDF412}"/>
              </a:ext>
            </a:extLst>
          </p:cNvPr>
          <p:cNvSpPr txBox="1">
            <a:spLocks noChangeArrowheads="1"/>
          </p:cNvSpPr>
          <p:nvPr/>
        </p:nvSpPr>
        <p:spPr bwMode="auto">
          <a:xfrm>
            <a:off x="2057400" y="5611814"/>
            <a:ext cx="8077200" cy="646331"/>
          </a:xfrm>
          <a:prstGeom prst="rect">
            <a:avLst/>
          </a:prstGeom>
          <a:solidFill>
            <a:schemeClr val="accent2">
              <a:lumMod val="60000"/>
              <a:lumOff val="40000"/>
            </a:schemeClr>
          </a:solidFill>
          <a:ln w="25400">
            <a:solidFill>
              <a:schemeClr val="tx1"/>
            </a:solidFill>
            <a:miter lim="800000"/>
            <a:headEnd/>
            <a:tailEnd/>
          </a:ln>
          <a:effectLst/>
        </p:spPr>
        <p:txBody>
          <a:bodyPr>
            <a:spAutoFit/>
          </a:bodyPr>
          <a:lstStyle/>
          <a:p>
            <a:pPr>
              <a:spcBef>
                <a:spcPts val="600"/>
              </a:spcBef>
              <a:spcAft>
                <a:spcPts val="600"/>
              </a:spcAft>
            </a:pPr>
            <a:r>
              <a:rPr lang="en-US" altLang="en-US"/>
              <a:t>Browsers need a consistent way of settling these formatting conflicts in a consistent fashion.  That is where the "cascade" of cascading style sheets comes into effect.</a:t>
            </a:r>
            <a:endParaRPr lang="en-I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Lynx – A text based browser</a:t>
            </a:r>
          </a:p>
        </p:txBody>
      </p:sp>
      <p:pic>
        <p:nvPicPr>
          <p:cNvPr id="2052" name="Picture 4" descr="screenshot of Lyn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7227" y="1689996"/>
            <a:ext cx="5429250" cy="4143376"/>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4ED3DFF8-1F61-4CB8-A670-EC770065439C}"/>
              </a:ext>
            </a:extLst>
          </p:cNvPr>
          <p:cNvSpPr>
            <a:spLocks noGrp="1"/>
          </p:cNvSpPr>
          <p:nvPr>
            <p:ph type="ftr" sz="quarter" idx="11"/>
          </p:nvPr>
        </p:nvSpPr>
        <p:spPr>
          <a:xfrm>
            <a:off x="702365" y="6356350"/>
            <a:ext cx="9727096" cy="365126"/>
          </a:xfrm>
        </p:spPr>
        <p:txBody>
          <a:bodyPr/>
          <a:lstStyle/>
          <a:p>
            <a:r>
              <a:rPr lang="en-IN" dirty="0"/>
              <a:t>Source: Browser Museum  </a:t>
            </a:r>
            <a:r>
              <a:rPr lang="en-IN" dirty="0">
                <a:hlinkClick r:id="rId3"/>
              </a:rPr>
              <a:t>http://www.donmouth.co.uk/web_design/browsermuseum/browsermuseum.html</a:t>
            </a:r>
            <a:endParaRPr lang="en-IN" dirty="0"/>
          </a:p>
        </p:txBody>
      </p:sp>
    </p:spTree>
    <p:extLst>
      <p:ext uri="{BB962C8B-B14F-4D97-AF65-F5344CB8AC3E}">
        <p14:creationId xmlns:p14="http://schemas.microsoft.com/office/powerpoint/2010/main" val="4180390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F1C42A09-F58F-4849-BC94-E84ED8EFACC0}"/>
              </a:ext>
            </a:extLst>
          </p:cNvPr>
          <p:cNvSpPr>
            <a:spLocks noGrp="1" noChangeArrowheads="1"/>
          </p:cNvSpPr>
          <p:nvPr>
            <p:ph type="title"/>
          </p:nvPr>
        </p:nvSpPr>
        <p:spPr>
          <a:xfrm>
            <a:off x="1981200" y="817102"/>
            <a:ext cx="8229600" cy="990600"/>
          </a:xfrm>
        </p:spPr>
        <p:txBody>
          <a:bodyPr>
            <a:normAutofit fontScale="90000"/>
          </a:bodyPr>
          <a:lstStyle/>
          <a:p>
            <a:pPr algn="ctr"/>
            <a:r>
              <a:rPr lang="en-US" altLang="en-US" sz="4000"/>
              <a:t>What Does "Cascading" Mean?</a:t>
            </a:r>
          </a:p>
        </p:txBody>
      </p:sp>
      <p:sp>
        <p:nvSpPr>
          <p:cNvPr id="82947" name="Rectangle 3">
            <a:extLst>
              <a:ext uri="{FF2B5EF4-FFF2-40B4-BE49-F238E27FC236}">
                <a16:creationId xmlns:a16="http://schemas.microsoft.com/office/drawing/2014/main" id="{B6EED537-C13D-4715-88D8-D82EA37288EF}"/>
              </a:ext>
            </a:extLst>
          </p:cNvPr>
          <p:cNvSpPr>
            <a:spLocks noGrp="1" noChangeArrowheads="1"/>
          </p:cNvSpPr>
          <p:nvPr>
            <p:ph type="body" idx="1"/>
          </p:nvPr>
        </p:nvSpPr>
        <p:spPr>
          <a:xfrm>
            <a:off x="1981200" y="2436352"/>
            <a:ext cx="8153400" cy="1905000"/>
          </a:xfrm>
        </p:spPr>
        <p:txBody>
          <a:bodyPr>
            <a:normAutofit lnSpcReduction="10000"/>
          </a:bodyPr>
          <a:lstStyle/>
          <a:p>
            <a:pPr marL="609600" indent="-609600" algn="just">
              <a:lnSpc>
                <a:spcPct val="120000"/>
              </a:lnSpc>
              <a:buFont typeface="Wingdings" panose="05000000000000000000" pitchFamily="2" charset="2"/>
              <a:buAutoNum type="arabicPeriod"/>
            </a:pPr>
            <a:r>
              <a:rPr lang="en-US" altLang="en-US" sz="2000" dirty="0"/>
              <a:t>Inline style (highest priority)</a:t>
            </a:r>
          </a:p>
          <a:p>
            <a:pPr marL="609600" indent="-609600" algn="just">
              <a:lnSpc>
                <a:spcPct val="120000"/>
              </a:lnSpc>
              <a:buFont typeface="Wingdings" panose="05000000000000000000" pitchFamily="2" charset="2"/>
              <a:buAutoNum type="arabicPeriod"/>
            </a:pPr>
            <a:r>
              <a:rPr lang="en-US" altLang="en-US" sz="2000" dirty="0"/>
              <a:t>Internal style sheet (second priority)</a:t>
            </a:r>
          </a:p>
          <a:p>
            <a:pPr marL="609600" indent="-609600" algn="just">
              <a:lnSpc>
                <a:spcPct val="120000"/>
              </a:lnSpc>
              <a:buFont typeface="Wingdings" panose="05000000000000000000" pitchFamily="2" charset="2"/>
              <a:buAutoNum type="arabicPeriod"/>
            </a:pPr>
            <a:r>
              <a:rPr lang="en-US" altLang="en-US" sz="2000" dirty="0"/>
              <a:t>External style sheet (third priority)</a:t>
            </a:r>
          </a:p>
          <a:p>
            <a:pPr marL="609600" indent="-609600" algn="just">
              <a:lnSpc>
                <a:spcPct val="120000"/>
              </a:lnSpc>
              <a:buFont typeface="Wingdings" panose="05000000000000000000" pitchFamily="2" charset="2"/>
              <a:buAutoNum type="arabicPeriod"/>
            </a:pPr>
            <a:r>
              <a:rPr lang="en-US" altLang="en-US" sz="2000" dirty="0"/>
              <a:t>Web browser default (only if not defined elsewhere)</a:t>
            </a:r>
          </a:p>
        </p:txBody>
      </p:sp>
      <p:cxnSp>
        <p:nvCxnSpPr>
          <p:cNvPr id="5" name="Straight Connector 4">
            <a:extLst>
              <a:ext uri="{FF2B5EF4-FFF2-40B4-BE49-F238E27FC236}">
                <a16:creationId xmlns:a16="http://schemas.microsoft.com/office/drawing/2014/main" id="{C580822E-A0F6-4470-956E-D53746164A01}"/>
              </a:ext>
            </a:extLst>
          </p:cNvPr>
          <p:cNvCxnSpPr>
            <a:cxnSpLocks noChangeShapeType="1"/>
          </p:cNvCxnSpPr>
          <p:nvPr/>
        </p:nvCxnSpPr>
        <p:spPr bwMode="auto">
          <a:xfrm>
            <a:off x="1524000" y="1807702"/>
            <a:ext cx="9144000" cy="0"/>
          </a:xfrm>
          <a:prstGeom prst="line">
            <a:avLst/>
          </a:prstGeom>
          <a:noFill/>
          <a:ln w="15875" algn="ctr">
            <a:solidFill>
              <a:schemeClr val="bg2"/>
            </a:solidFill>
            <a:round/>
            <a:headEnd/>
            <a:tailEnd/>
          </a:ln>
        </p:spPr>
      </p:cxnSp>
      <p:sp>
        <p:nvSpPr>
          <p:cNvPr id="82949" name="Text Box 5">
            <a:extLst>
              <a:ext uri="{FF2B5EF4-FFF2-40B4-BE49-F238E27FC236}">
                <a16:creationId xmlns:a16="http://schemas.microsoft.com/office/drawing/2014/main" id="{9F2170D4-8CC5-4551-8091-5C669FEEF031}"/>
              </a:ext>
            </a:extLst>
          </p:cNvPr>
          <p:cNvSpPr txBox="1">
            <a:spLocks noChangeArrowheads="1"/>
          </p:cNvSpPr>
          <p:nvPr/>
        </p:nvSpPr>
        <p:spPr bwMode="auto">
          <a:xfrm>
            <a:off x="1905000" y="1807702"/>
            <a:ext cx="830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sz="2000"/>
              <a:t>We use the term "cascading" because there is an established order of priority to resolve formatting conflicts:</a:t>
            </a:r>
          </a:p>
        </p:txBody>
      </p:sp>
      <p:sp>
        <p:nvSpPr>
          <p:cNvPr id="82950" name="Text Box 6">
            <a:extLst>
              <a:ext uri="{FF2B5EF4-FFF2-40B4-BE49-F238E27FC236}">
                <a16:creationId xmlns:a16="http://schemas.microsoft.com/office/drawing/2014/main" id="{3889A956-07D7-4771-9CB6-D149209B9699}"/>
              </a:ext>
            </a:extLst>
          </p:cNvPr>
          <p:cNvSpPr txBox="1">
            <a:spLocks noChangeArrowheads="1"/>
          </p:cNvSpPr>
          <p:nvPr/>
        </p:nvSpPr>
        <p:spPr bwMode="auto">
          <a:xfrm>
            <a:off x="2057400" y="4415796"/>
            <a:ext cx="8077200" cy="941388"/>
          </a:xfrm>
          <a:prstGeom prst="rect">
            <a:avLst/>
          </a:prstGeom>
          <a:solidFill>
            <a:schemeClr val="accent2">
              <a:lumMod val="60000"/>
              <a:lumOff val="40000"/>
            </a:schemeClr>
          </a:solidFill>
          <a:ln w="25400">
            <a:solidFill>
              <a:schemeClr val="tx1"/>
            </a:solidFill>
            <a:miter lim="800000"/>
            <a:headEnd/>
            <a:tailEnd/>
          </a:ln>
          <a:effectLst/>
        </p:spPr>
        <p:txBody>
          <a:bodyPr>
            <a:spAutoFit/>
          </a:bodyPr>
          <a:lstStyle/>
          <a:p>
            <a:pPr>
              <a:spcBef>
                <a:spcPts val="600"/>
              </a:spcBef>
              <a:spcAft>
                <a:spcPts val="600"/>
              </a:spcAft>
            </a:pPr>
            <a:r>
              <a:rPr lang="en-US" altLang="en-US" dirty="0"/>
              <a:t>For each XHTML element, the browser will see which styles are defined inline and from internal and external style sheets.  For any conflicts detected, it will use this priority system to determine which format to display on the page.</a:t>
            </a:r>
          </a:p>
        </p:txBody>
      </p:sp>
      <p:sp>
        <p:nvSpPr>
          <p:cNvPr id="82954" name="Text Box 10">
            <a:extLst>
              <a:ext uri="{FF2B5EF4-FFF2-40B4-BE49-F238E27FC236}">
                <a16:creationId xmlns:a16="http://schemas.microsoft.com/office/drawing/2014/main" id="{E73E94F7-5C34-4DEF-ABD1-0BB50E7AEE7D}"/>
              </a:ext>
            </a:extLst>
          </p:cNvPr>
          <p:cNvSpPr txBox="1">
            <a:spLocks noChangeArrowheads="1"/>
          </p:cNvSpPr>
          <p:nvPr/>
        </p:nvSpPr>
        <p:spPr bwMode="auto">
          <a:xfrm>
            <a:off x="2057400" y="6244597"/>
            <a:ext cx="8077200" cy="606425"/>
          </a:xfrm>
          <a:prstGeom prst="rect">
            <a:avLst/>
          </a:prstGeom>
          <a:solidFill>
            <a:schemeClr val="accent2">
              <a:lumMod val="60000"/>
              <a:lumOff val="40000"/>
            </a:schemeClr>
          </a:solidFill>
          <a:ln w="25400">
            <a:solidFill>
              <a:schemeClr val="tx1"/>
            </a:solidFill>
            <a:miter lim="800000"/>
            <a:headEnd/>
            <a:tailEnd/>
          </a:ln>
          <a:effectLst/>
        </p:spPr>
        <p:txBody>
          <a:bodyPr>
            <a:spAutoFit/>
          </a:bodyPr>
          <a:lstStyle/>
          <a:p>
            <a:pPr>
              <a:spcBef>
                <a:spcPts val="600"/>
              </a:spcBef>
              <a:spcAft>
                <a:spcPts val="600"/>
              </a:spcAft>
            </a:pPr>
            <a:r>
              <a:rPr lang="en-US" altLang="en-US" sz="1600"/>
              <a:t>If multiple, conflicting styles are defined in the </a:t>
            </a:r>
            <a:r>
              <a:rPr lang="en-US" altLang="en-US" sz="1600" u="sng"/>
              <a:t>same</a:t>
            </a:r>
            <a:r>
              <a:rPr lang="en-US" altLang="en-US" sz="1600"/>
              <a:t> style sheet, only the final one will be applied.  Be careful, as this is another common mistake committed by beginners.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2980" y="4888200"/>
            <a:ext cx="10226040" cy="774883"/>
          </a:xfrm>
        </p:spPr>
        <p:txBody>
          <a:bodyPr/>
          <a:lstStyle/>
          <a:p>
            <a:pPr>
              <a:lnSpc>
                <a:spcPts val="5400"/>
              </a:lnSpc>
            </a:pPr>
            <a:r>
              <a:rPr lang="en-US" dirty="0"/>
              <a:t>CSS Selectors</a:t>
            </a:r>
          </a:p>
        </p:txBody>
      </p:sp>
      <p:sp>
        <p:nvSpPr>
          <p:cNvPr id="5" name="Subtitle 2"/>
          <p:cNvSpPr>
            <a:spLocks noGrp="1"/>
          </p:cNvSpPr>
          <p:nvPr>
            <p:ph type="body" idx="1"/>
          </p:nvPr>
        </p:nvSpPr>
        <p:spPr>
          <a:xfrm>
            <a:off x="982980" y="5707927"/>
            <a:ext cx="10226040" cy="719034"/>
          </a:xfrm>
        </p:spPr>
        <p:txBody>
          <a:bodyPr/>
          <a:lstStyle/>
          <a:p>
            <a:r>
              <a:rPr lang="en-US" dirty="0"/>
              <a:t>Select the Elements to Apply CSS Rules</a:t>
            </a:r>
          </a:p>
        </p:txBody>
      </p:sp>
      <p:pic>
        <p:nvPicPr>
          <p:cNvPr id="1026" name="Picture 2" descr="Резултат с изображение за CSS selector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1442" y="680976"/>
            <a:ext cx="3777988" cy="2362647"/>
          </a:xfrm>
          <a:prstGeom prst="roundRect">
            <a:avLst>
              <a:gd name="adj" fmla="val 863"/>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1944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4"/>
          </p:nvPr>
        </p:nvSpPr>
        <p:spPr>
          <a:xfrm>
            <a:off x="11566412" y="7412898"/>
            <a:ext cx="428822" cy="196477"/>
          </a:xfrm>
          <a:prstGeom prst="rect">
            <a:avLst/>
          </a:prstGeom>
        </p:spPr>
        <p:txBody>
          <a:bodyPr vert="horz" lIns="36000" tIns="36000" rIns="36000" bIns="36000" rtlCol="0" anchor="ctr"/>
          <a:lstStyle>
            <a:defPPr>
              <a:defRPr lang="en-US"/>
            </a:defPPr>
            <a:lvl1pPr marL="0" algn="r" defTabSz="1218987" rtl="0" eaLnBrk="1" latinLnBrk="0" hangingPunct="1">
              <a:defRPr sz="10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defRPr/>
            </a:pPr>
            <a:fld id="{C014DD1E-5D91-48A3-AD6D-45FBA980D106}" type="slidenum">
              <a:rPr lang="en-US" smtClean="0"/>
              <a:pPr>
                <a:defRPr/>
              </a:pPr>
              <a:t>82</a:t>
            </a:fld>
            <a:endParaRPr lang="en-US" dirty="0"/>
          </a:p>
        </p:txBody>
      </p:sp>
      <p:sp>
        <p:nvSpPr>
          <p:cNvPr id="1002499" name="Rectangle 3"/>
          <p:cNvSpPr>
            <a:spLocks noGrp="1" noChangeArrowheads="1"/>
          </p:cNvSpPr>
          <p:nvPr>
            <p:ph idx="1"/>
          </p:nvPr>
        </p:nvSpPr>
        <p:spPr>
          <a:xfrm>
            <a:off x="581192" y="3068392"/>
            <a:ext cx="11029615" cy="3678303"/>
          </a:xfrm>
        </p:spPr>
        <p:txBody>
          <a:bodyPr>
            <a:noAutofit/>
          </a:bodyPr>
          <a:lstStyle/>
          <a:p>
            <a:pPr marL="0" indent="0">
              <a:lnSpc>
                <a:spcPct val="95000"/>
              </a:lnSpc>
              <a:buNone/>
              <a:defRPr/>
            </a:pPr>
            <a:endParaRPr lang="en-US" dirty="0">
              <a:latin typeface="Courier New" pitchFamily="49" charset="0"/>
            </a:endParaRPr>
          </a:p>
          <a:p>
            <a:pPr marL="0" indent="0">
              <a:lnSpc>
                <a:spcPct val="95000"/>
              </a:lnSpc>
              <a:buNone/>
              <a:defRPr/>
            </a:pPr>
            <a:endParaRPr lang="en-US" dirty="0"/>
          </a:p>
          <a:p>
            <a:pPr>
              <a:lnSpc>
                <a:spcPct val="95000"/>
              </a:lnSpc>
              <a:defRPr/>
            </a:pPr>
            <a:endParaRPr lang="en-US" dirty="0"/>
          </a:p>
          <a:p>
            <a:pPr marL="0" indent="0">
              <a:lnSpc>
                <a:spcPct val="95000"/>
              </a:lnSpc>
              <a:buNone/>
              <a:defRPr/>
            </a:pPr>
            <a:br>
              <a:rPr lang="en-US" dirty="0"/>
            </a:br>
            <a:endParaRPr lang="en-US" dirty="0"/>
          </a:p>
          <a:p>
            <a:pPr marL="0" indent="0">
              <a:lnSpc>
                <a:spcPct val="95000"/>
              </a:lnSpc>
              <a:buNone/>
              <a:defRPr/>
            </a:pPr>
            <a:br>
              <a:rPr lang="en-US" dirty="0"/>
            </a:br>
            <a:endParaRPr lang="en-US" dirty="0">
              <a:latin typeface="Courier New" pitchFamily="49" charset="0"/>
            </a:endParaRPr>
          </a:p>
        </p:txBody>
      </p:sp>
      <p:sp>
        <p:nvSpPr>
          <p:cNvPr id="1002498" name="Rectangle 2"/>
          <p:cNvSpPr>
            <a:spLocks noGrp="1" noChangeArrowheads="1"/>
          </p:cNvSpPr>
          <p:nvPr>
            <p:ph type="title"/>
          </p:nvPr>
        </p:nvSpPr>
        <p:spPr>
          <a:xfrm>
            <a:off x="581192" y="556382"/>
            <a:ext cx="11029616" cy="1013800"/>
          </a:xfrm>
        </p:spPr>
        <p:txBody>
          <a:bodyPr/>
          <a:lstStyle/>
          <a:p>
            <a:pPr>
              <a:defRPr/>
            </a:pPr>
            <a:r>
              <a:rPr lang="en-US" dirty="0"/>
              <a:t>Primary Selectors: Select by Tag – ELEMENT SELECTORS</a:t>
            </a:r>
            <a:endParaRPr lang="bg-BG" dirty="0"/>
          </a:p>
        </p:txBody>
      </p:sp>
      <p:sp>
        <p:nvSpPr>
          <p:cNvPr id="13316" name="Rectangle 4"/>
          <p:cNvSpPr>
            <a:spLocks noChangeArrowheads="1"/>
          </p:cNvSpPr>
          <p:nvPr/>
        </p:nvSpPr>
        <p:spPr bwMode="auto">
          <a:xfrm>
            <a:off x="688625" y="2130588"/>
            <a:ext cx="10819865" cy="138499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GB" sz="28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&lt;span&gt;</a:t>
            </a:r>
            <a:r>
              <a:rPr lang="en-GB"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Here's a span with some text.</a:t>
            </a:r>
            <a:r>
              <a:rPr lang="en-GB" sz="28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&lt;/span&gt;</a:t>
            </a:r>
          </a:p>
          <a:p>
            <a:pPr eaLnBrk="0" hangingPunct="0">
              <a:buClr>
                <a:schemeClr val="accent5">
                  <a:lumMod val="40000"/>
                  <a:lumOff val="60000"/>
                </a:schemeClr>
              </a:buClr>
              <a:buSzPct val="70000"/>
              <a:defRPr/>
            </a:pPr>
            <a:r>
              <a:rPr lang="en-GB"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&lt;p&gt;Here's a p with some text.&lt;/p&gt;</a:t>
            </a:r>
          </a:p>
          <a:p>
            <a:pPr eaLnBrk="0" hangingPunct="0">
              <a:buClr>
                <a:schemeClr val="accent5">
                  <a:lumMod val="40000"/>
                  <a:lumOff val="60000"/>
                </a:schemeClr>
              </a:buClr>
              <a:buSzPct val="70000"/>
              <a:defRPr/>
            </a:pPr>
            <a:r>
              <a:rPr lang="en-GB" sz="28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&lt;span&gt;</a:t>
            </a:r>
            <a:r>
              <a:rPr lang="en-GB"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Here's a span with more text.</a:t>
            </a:r>
            <a:r>
              <a:rPr lang="en-GB" sz="28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&lt;/span&gt;</a:t>
            </a:r>
            <a:endParaRPr lang="en-US" sz="2800" b="1" noProof="1">
              <a:solidFill>
                <a:srgbClr val="F3CD60"/>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9" name="Rectangle 4"/>
          <p:cNvSpPr>
            <a:spLocks noChangeArrowheads="1"/>
          </p:cNvSpPr>
          <p:nvPr/>
        </p:nvSpPr>
        <p:spPr bwMode="auto">
          <a:xfrm>
            <a:off x="6254402" y="4872875"/>
            <a:ext cx="5251799" cy="181588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GB" sz="28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span</a:t>
            </a:r>
            <a:r>
              <a:rPr lang="en-GB"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defRPr/>
            </a:pPr>
            <a:r>
              <a:rPr lang="en-GB"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background: DodgerBlue;</a:t>
            </a:r>
          </a:p>
          <a:p>
            <a:pPr eaLnBrk="0" hangingPunct="0">
              <a:buClr>
                <a:schemeClr val="accent5">
                  <a:lumMod val="40000"/>
                  <a:lumOff val="60000"/>
                </a:schemeClr>
              </a:buClr>
              <a:buSzPct val="70000"/>
              <a:defRPr/>
            </a:pPr>
            <a:r>
              <a:rPr lang="en-GB"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color: #ffffff;</a:t>
            </a:r>
          </a:p>
          <a:p>
            <a:pPr eaLnBrk="0" hangingPunct="0">
              <a:buClr>
                <a:schemeClr val="accent5">
                  <a:lumMod val="40000"/>
                  <a:lumOff val="60000"/>
                </a:schemeClr>
              </a:buClr>
              <a:buSzPct val="70000"/>
              <a:defRPr/>
            </a:pPr>
            <a:r>
              <a:rPr lang="en-GB"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endPar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0" name="AutoShape 7"/>
          <p:cNvSpPr>
            <a:spLocks noChangeArrowheads="1"/>
          </p:cNvSpPr>
          <p:nvPr/>
        </p:nvSpPr>
        <p:spPr bwMode="auto">
          <a:xfrm>
            <a:off x="7372543" y="3633732"/>
            <a:ext cx="3015514" cy="1142158"/>
          </a:xfrm>
          <a:prstGeom prst="wedgeRoundRectCallout">
            <a:avLst>
              <a:gd name="adj1" fmla="val -65351"/>
              <a:gd name="adj2" fmla="val 63149"/>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noProof="1">
                <a:solidFill>
                  <a:schemeClr val="tx2"/>
                </a:solidFill>
                <a:effectLst>
                  <a:outerShdw blurRad="38100" dist="38100" dir="2700000" algn="tl">
                    <a:srgbClr val="000000">
                      <a:alpha val="43137"/>
                    </a:srgbClr>
                  </a:outerShdw>
                </a:effectLst>
                <a:cs typeface="Consolas" pitchFamily="49" charset="0"/>
              </a:rPr>
              <a:t>Select all</a:t>
            </a:r>
            <a:br>
              <a:rPr lang="en-US" sz="2800" b="1" noProof="1">
                <a:solidFill>
                  <a:schemeClr val="tx2"/>
                </a:solidFill>
                <a:effectLst>
                  <a:outerShdw blurRad="38100" dist="38100" dir="2700000" algn="tl">
                    <a:srgbClr val="000000">
                      <a:alpha val="43137"/>
                    </a:srgbClr>
                  </a:outerShdw>
                </a:effectLst>
                <a:cs typeface="Consolas" pitchFamily="49" charset="0"/>
              </a:rPr>
            </a:br>
            <a:r>
              <a:rPr lang="en-US" sz="28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&lt;span&gt;</a:t>
            </a:r>
            <a:r>
              <a:rPr lang="en-US" sz="2800" noProof="1"/>
              <a:t> </a:t>
            </a:r>
            <a:r>
              <a:rPr lang="en-US" sz="2800" b="1" noProof="1">
                <a:solidFill>
                  <a:schemeClr val="tx2"/>
                </a:solidFill>
                <a:effectLst>
                  <a:outerShdw blurRad="38100" dist="38100" dir="2700000" algn="tl">
                    <a:srgbClr val="000000">
                      <a:alpha val="43137"/>
                    </a:srgbClr>
                  </a:outerShdw>
                </a:effectLst>
                <a:cs typeface="Consolas" pitchFamily="49" charset="0"/>
              </a:rPr>
              <a:t>elements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245" y="4018640"/>
            <a:ext cx="4869243" cy="2849127"/>
          </a:xfrm>
          <a:prstGeom prst="rect">
            <a:avLst/>
          </a:prstGeom>
        </p:spPr>
      </p:pic>
    </p:spTree>
    <p:extLst>
      <p:ext uri="{BB962C8B-B14F-4D97-AF65-F5344CB8AC3E}">
        <p14:creationId xmlns:p14="http://schemas.microsoft.com/office/powerpoint/2010/main" val="16520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defPPr>
              <a:defRPr lang="en-US"/>
            </a:defPPr>
            <a:lvl1pPr marL="0" algn="r" defTabSz="1218987" rtl="0" eaLnBrk="1" latinLnBrk="0" hangingPunct="1">
              <a:defRPr sz="10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defRPr/>
            </a:pPr>
            <a:fld id="{C014DD1E-5D91-48A3-AD6D-45FBA980D106}" type="slidenum">
              <a:rPr lang="en-US" smtClean="0"/>
              <a:pPr>
                <a:defRPr/>
              </a:pPr>
              <a:t>83</a:t>
            </a:fld>
            <a:endParaRPr lang="en-US" dirty="0"/>
          </a:p>
        </p:txBody>
      </p:sp>
      <p:sp>
        <p:nvSpPr>
          <p:cNvPr id="1002499" name="Rectangle 3"/>
          <p:cNvSpPr>
            <a:spLocks noGrp="1" noChangeArrowheads="1"/>
          </p:cNvSpPr>
          <p:nvPr>
            <p:ph idx="1"/>
          </p:nvPr>
        </p:nvSpPr>
        <p:spPr/>
        <p:txBody>
          <a:bodyPr>
            <a:noAutofit/>
          </a:bodyPr>
          <a:lstStyle/>
          <a:p>
            <a:pPr marL="0" indent="0">
              <a:lnSpc>
                <a:spcPct val="95000"/>
              </a:lnSpc>
              <a:buNone/>
              <a:defRPr/>
            </a:pPr>
            <a:endParaRPr lang="en-US" dirty="0"/>
          </a:p>
          <a:p>
            <a:pPr>
              <a:lnSpc>
                <a:spcPct val="95000"/>
              </a:lnSpc>
              <a:defRPr/>
            </a:pPr>
            <a:endParaRPr lang="en-US" dirty="0"/>
          </a:p>
          <a:p>
            <a:pPr marL="0" indent="0">
              <a:lnSpc>
                <a:spcPct val="95000"/>
              </a:lnSpc>
              <a:buNone/>
              <a:defRPr/>
            </a:pPr>
            <a:br>
              <a:rPr lang="en-US" dirty="0"/>
            </a:br>
            <a:endParaRPr lang="en-US" dirty="0"/>
          </a:p>
          <a:p>
            <a:pPr marL="0" indent="0">
              <a:lnSpc>
                <a:spcPct val="95000"/>
              </a:lnSpc>
              <a:buNone/>
              <a:defRPr/>
            </a:pPr>
            <a:br>
              <a:rPr lang="en-US" dirty="0"/>
            </a:br>
            <a:endParaRPr lang="en-US" dirty="0">
              <a:latin typeface="Courier New" pitchFamily="49" charset="0"/>
            </a:endParaRPr>
          </a:p>
        </p:txBody>
      </p:sp>
      <p:sp>
        <p:nvSpPr>
          <p:cNvPr id="1002498" name="Rectangle 2"/>
          <p:cNvSpPr>
            <a:spLocks noGrp="1" noChangeArrowheads="1"/>
          </p:cNvSpPr>
          <p:nvPr>
            <p:ph type="title"/>
          </p:nvPr>
        </p:nvSpPr>
        <p:spPr/>
        <p:txBody>
          <a:bodyPr/>
          <a:lstStyle/>
          <a:p>
            <a:pPr>
              <a:defRPr/>
            </a:pPr>
            <a:r>
              <a:rPr lang="en-US" dirty="0"/>
              <a:t>Primary Selectors: Select by ID</a:t>
            </a:r>
            <a:endParaRPr lang="bg-BG" dirty="0"/>
          </a:p>
        </p:txBody>
      </p:sp>
      <p:sp>
        <p:nvSpPr>
          <p:cNvPr id="13316" name="Rectangle 4"/>
          <p:cNvSpPr>
            <a:spLocks noChangeArrowheads="1"/>
          </p:cNvSpPr>
          <p:nvPr/>
        </p:nvSpPr>
        <p:spPr bwMode="auto">
          <a:xfrm>
            <a:off x="654899" y="1973619"/>
            <a:ext cx="10882200" cy="101566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GB" sz="3000" b="1" noProof="1">
                <a:solidFill>
                  <a:srgbClr val="CC9900"/>
                </a:solidFill>
                <a:effectLst>
                  <a:outerShdw blurRad="38100" dist="38100" dir="2700000" algn="tl">
                    <a:srgbClr val="000000">
                      <a:alpha val="43137"/>
                    </a:srgbClr>
                  </a:outerShdw>
                </a:effectLst>
                <a:latin typeface="Consolas" panose="020B0609020204030204" pitchFamily="49" charset="0"/>
              </a:rPr>
              <a:t>&lt;span id="top"&gt;</a:t>
            </a:r>
            <a:r>
              <a:rPr lang="en-GB" sz="3000" b="1" noProof="1">
                <a:solidFill>
                  <a:srgbClr val="CC99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Here's</a:t>
            </a:r>
            <a:r>
              <a:rPr lang="en-GB" sz="3000" b="1" noProof="1">
                <a:solidFill>
                  <a:srgbClr val="CC9900"/>
                </a:solidFill>
                <a:effectLst>
                  <a:outerShdw blurRad="38100" dist="38100" dir="2700000" algn="tl">
                    <a:srgbClr val="000000">
                      <a:alpha val="43137"/>
                    </a:srgbClr>
                  </a:outerShdw>
                </a:effectLst>
                <a:cs typeface="Consolas" panose="020B0609020204030204" pitchFamily="49" charset="0"/>
              </a:rPr>
              <a:t> </a:t>
            </a:r>
            <a:r>
              <a:rPr lang="en-GB" sz="3000" b="1" noProof="1">
                <a:solidFill>
                  <a:srgbClr val="CC99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a</a:t>
            </a:r>
            <a:r>
              <a:rPr lang="en-GB" sz="3000" b="1" noProof="1">
                <a:solidFill>
                  <a:srgbClr val="CC9900"/>
                </a:solidFill>
                <a:effectLst>
                  <a:outerShdw blurRad="38100" dist="38100" dir="2700000" algn="tl">
                    <a:srgbClr val="000000">
                      <a:alpha val="43137"/>
                    </a:srgbClr>
                  </a:outerShdw>
                </a:effectLst>
                <a:cs typeface="Consolas" panose="020B0609020204030204" pitchFamily="49" charset="0"/>
              </a:rPr>
              <a:t> </a:t>
            </a:r>
            <a:r>
              <a:rPr lang="en-GB" sz="3000" b="1" noProof="1">
                <a:solidFill>
                  <a:srgbClr val="CC99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span</a:t>
            </a:r>
            <a:r>
              <a:rPr lang="en-GB" sz="3000" b="1" noProof="1">
                <a:solidFill>
                  <a:srgbClr val="CC9900"/>
                </a:solidFill>
                <a:effectLst>
                  <a:outerShdw blurRad="38100" dist="38100" dir="2700000" algn="tl">
                    <a:srgbClr val="000000">
                      <a:alpha val="43137"/>
                    </a:srgbClr>
                  </a:outerShdw>
                </a:effectLst>
                <a:cs typeface="Consolas" panose="020B0609020204030204" pitchFamily="49" charset="0"/>
              </a:rPr>
              <a:t> </a:t>
            </a:r>
            <a:r>
              <a:rPr lang="en-GB" sz="3000" b="1" noProof="1">
                <a:solidFill>
                  <a:srgbClr val="CC99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with</a:t>
            </a:r>
            <a:r>
              <a:rPr lang="en-GB" sz="3000" b="1" noProof="1">
                <a:solidFill>
                  <a:srgbClr val="CC9900"/>
                </a:solidFill>
                <a:effectLst>
                  <a:outerShdw blurRad="38100" dist="38100" dir="2700000" algn="tl">
                    <a:srgbClr val="000000">
                      <a:alpha val="43137"/>
                    </a:srgbClr>
                  </a:outerShdw>
                </a:effectLst>
                <a:cs typeface="Consolas" panose="020B0609020204030204" pitchFamily="49" charset="0"/>
              </a:rPr>
              <a:t> </a:t>
            </a:r>
            <a:r>
              <a:rPr lang="en-GB" sz="3000" b="1" noProof="1">
                <a:solidFill>
                  <a:srgbClr val="CC99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some</a:t>
            </a:r>
            <a:r>
              <a:rPr lang="en-GB" sz="3000" b="1" noProof="1">
                <a:solidFill>
                  <a:srgbClr val="CC9900"/>
                </a:solidFill>
                <a:effectLst>
                  <a:outerShdw blurRad="38100" dist="38100" dir="2700000" algn="tl">
                    <a:srgbClr val="000000">
                      <a:alpha val="43137"/>
                    </a:srgbClr>
                  </a:outerShdw>
                </a:effectLst>
                <a:cs typeface="Consolas" panose="020B0609020204030204" pitchFamily="49" charset="0"/>
              </a:rPr>
              <a:t> </a:t>
            </a:r>
            <a:r>
              <a:rPr lang="en-GB" sz="3000" b="1" noProof="1">
                <a:solidFill>
                  <a:srgbClr val="CC99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text.&lt;/span&gt;</a:t>
            </a:r>
          </a:p>
          <a:p>
            <a:pPr eaLnBrk="0" hangingPunct="0">
              <a:buClr>
                <a:schemeClr val="accent5">
                  <a:lumMod val="40000"/>
                  <a:lumOff val="60000"/>
                </a:schemeClr>
              </a:buClr>
              <a:buSzPct val="70000"/>
              <a:defRPr/>
            </a:pPr>
            <a:r>
              <a:rPr lang="en-GB" sz="3000" b="1" noProof="1">
                <a:solidFill>
                  <a:srgbClr val="CC99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&lt;span&gt;Here's another.&lt;/span&gt;</a:t>
            </a:r>
            <a:endParaRPr lang="en-US" sz="3000" b="1" noProof="1">
              <a:solidFill>
                <a:srgbClr val="CC99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9" name="Rectangle 4"/>
          <p:cNvSpPr>
            <a:spLocks noChangeArrowheads="1"/>
          </p:cNvSpPr>
          <p:nvPr/>
        </p:nvSpPr>
        <p:spPr bwMode="auto">
          <a:xfrm>
            <a:off x="6019800" y="4613826"/>
            <a:ext cx="5548200" cy="138499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GB" sz="28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span#top</a:t>
            </a:r>
            <a:r>
              <a:rPr lang="en-GB" sz="2800" b="1" noProof="1">
                <a:effectLst>
                  <a:outerShdw blurRad="38100" dist="38100" dir="2700000" algn="tl">
                    <a:srgbClr val="000000">
                      <a:alpha val="43137"/>
                    </a:srgbClr>
                  </a:outerShdw>
                </a:effectLst>
                <a:latin typeface="Consolas" pitchFamily="49" charset="0"/>
                <a:cs typeface="Consolas" pitchFamily="49" charset="0"/>
              </a:rPr>
              <a:t> </a:t>
            </a:r>
            <a:r>
              <a:rPr lang="en-GB"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defRPr/>
            </a:pPr>
            <a:r>
              <a:rPr lang="en-GB"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background: DodgerBlue;</a:t>
            </a:r>
          </a:p>
          <a:p>
            <a:pPr eaLnBrk="0" hangingPunct="0">
              <a:buClr>
                <a:schemeClr val="accent5">
                  <a:lumMod val="40000"/>
                  <a:lumOff val="60000"/>
                </a:schemeClr>
              </a:buClr>
              <a:buSzPct val="70000"/>
              <a:defRPr/>
            </a:pPr>
            <a:r>
              <a:rPr lang="en-GB"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endPar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1" name="AutoShape 7"/>
          <p:cNvSpPr>
            <a:spLocks noChangeArrowheads="1"/>
          </p:cNvSpPr>
          <p:nvPr/>
        </p:nvSpPr>
        <p:spPr bwMode="auto">
          <a:xfrm>
            <a:off x="7733144" y="3379494"/>
            <a:ext cx="2819400" cy="1155563"/>
          </a:xfrm>
          <a:prstGeom prst="wedgeRoundRectCallout">
            <a:avLst>
              <a:gd name="adj1" fmla="val -64393"/>
              <a:gd name="adj2" fmla="val 63499"/>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noProof="1">
                <a:solidFill>
                  <a:schemeClr val="tx2"/>
                </a:solidFill>
                <a:effectLst>
                  <a:outerShdw blurRad="38100" dist="38100" dir="2700000" algn="tl">
                    <a:srgbClr val="000000">
                      <a:alpha val="43137"/>
                    </a:srgbClr>
                  </a:outerShdw>
                </a:effectLst>
                <a:cs typeface="Consolas" pitchFamily="49" charset="0"/>
              </a:rPr>
              <a:t>Select</a:t>
            </a:r>
            <a:r>
              <a:rPr lang="en-US" sz="2800" noProof="1"/>
              <a:t> </a:t>
            </a:r>
            <a:r>
              <a:rPr lang="en-US" sz="28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&lt;span&gt;</a:t>
            </a:r>
            <a:r>
              <a:rPr lang="en-US" sz="2800" noProof="1"/>
              <a:t> </a:t>
            </a:r>
            <a:r>
              <a:rPr lang="en-US" sz="2800" b="1" noProof="1">
                <a:solidFill>
                  <a:schemeClr val="tx2"/>
                </a:solidFill>
                <a:effectLst>
                  <a:outerShdw blurRad="38100" dist="38100" dir="2700000" algn="tl">
                    <a:srgbClr val="000000">
                      <a:alpha val="43137"/>
                    </a:srgbClr>
                  </a:outerShdw>
                </a:effectLst>
                <a:cs typeface="Consolas" pitchFamily="49" charset="0"/>
              </a:rPr>
              <a:t>with</a:t>
            </a:r>
            <a:r>
              <a:rPr lang="en-US" sz="2800" noProof="1"/>
              <a:t> </a:t>
            </a:r>
            <a:r>
              <a:rPr lang="en-US" sz="28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id="top"</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592" y="3221552"/>
            <a:ext cx="4945474" cy="3001588"/>
          </a:xfrm>
          <a:prstGeom prst="rect">
            <a:avLst/>
          </a:prstGeom>
        </p:spPr>
      </p:pic>
    </p:spTree>
    <p:extLst>
      <p:ext uri="{BB962C8B-B14F-4D97-AF65-F5344CB8AC3E}">
        <p14:creationId xmlns:p14="http://schemas.microsoft.com/office/powerpoint/2010/main" val="799405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4"/>
          </p:nvPr>
        </p:nvSpPr>
        <p:spPr>
          <a:xfrm>
            <a:off x="11566412" y="7041833"/>
            <a:ext cx="428822" cy="196477"/>
          </a:xfrm>
          <a:prstGeom prst="rect">
            <a:avLst/>
          </a:prstGeom>
        </p:spPr>
        <p:txBody>
          <a:bodyPr vert="horz" lIns="36000" tIns="36000" rIns="36000" bIns="36000" rtlCol="0" anchor="ctr"/>
          <a:lstStyle>
            <a:defPPr>
              <a:defRPr lang="en-US"/>
            </a:defPPr>
            <a:lvl1pPr marL="0" algn="r" defTabSz="1218987" rtl="0" eaLnBrk="1" latinLnBrk="0" hangingPunct="1">
              <a:defRPr sz="10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defRPr/>
            </a:pPr>
            <a:fld id="{C014DD1E-5D91-48A3-AD6D-45FBA980D106}" type="slidenum">
              <a:rPr lang="en-US" smtClean="0"/>
              <a:pPr>
                <a:defRPr/>
              </a:pPr>
              <a:t>84</a:t>
            </a:fld>
            <a:endParaRPr lang="en-US" dirty="0"/>
          </a:p>
        </p:txBody>
      </p:sp>
      <p:sp>
        <p:nvSpPr>
          <p:cNvPr id="1002499" name="Rectangle 3"/>
          <p:cNvSpPr>
            <a:spLocks noGrp="1" noChangeArrowheads="1"/>
          </p:cNvSpPr>
          <p:nvPr>
            <p:ph idx="1"/>
          </p:nvPr>
        </p:nvSpPr>
        <p:spPr>
          <a:xfrm>
            <a:off x="581192" y="2697327"/>
            <a:ext cx="11029615" cy="3678303"/>
          </a:xfrm>
        </p:spPr>
        <p:txBody>
          <a:bodyPr>
            <a:noAutofit/>
          </a:bodyPr>
          <a:lstStyle/>
          <a:p>
            <a:pPr marL="0" indent="0">
              <a:lnSpc>
                <a:spcPct val="95000"/>
              </a:lnSpc>
              <a:buNone/>
              <a:defRPr/>
            </a:pPr>
            <a:endParaRPr lang="en-US" dirty="0"/>
          </a:p>
          <a:p>
            <a:pPr>
              <a:lnSpc>
                <a:spcPct val="95000"/>
              </a:lnSpc>
              <a:defRPr/>
            </a:pPr>
            <a:endParaRPr lang="en-US" dirty="0"/>
          </a:p>
          <a:p>
            <a:pPr marL="0" indent="0">
              <a:lnSpc>
                <a:spcPct val="95000"/>
              </a:lnSpc>
              <a:buNone/>
              <a:defRPr/>
            </a:pPr>
            <a:br>
              <a:rPr lang="en-US" dirty="0"/>
            </a:br>
            <a:endParaRPr lang="en-US" dirty="0"/>
          </a:p>
          <a:p>
            <a:pPr marL="0" indent="0">
              <a:lnSpc>
                <a:spcPct val="95000"/>
              </a:lnSpc>
              <a:buNone/>
              <a:defRPr/>
            </a:pPr>
            <a:br>
              <a:rPr lang="en-US" dirty="0"/>
            </a:br>
            <a:endParaRPr lang="en-US" dirty="0">
              <a:latin typeface="Courier New" pitchFamily="49" charset="0"/>
            </a:endParaRPr>
          </a:p>
        </p:txBody>
      </p:sp>
      <p:sp>
        <p:nvSpPr>
          <p:cNvPr id="1002498" name="Rectangle 2"/>
          <p:cNvSpPr>
            <a:spLocks noGrp="1" noChangeArrowheads="1"/>
          </p:cNvSpPr>
          <p:nvPr>
            <p:ph type="title"/>
          </p:nvPr>
        </p:nvSpPr>
        <p:spPr>
          <a:xfrm>
            <a:off x="581192" y="662396"/>
            <a:ext cx="11029616" cy="1013800"/>
          </a:xfrm>
        </p:spPr>
        <p:txBody>
          <a:bodyPr/>
          <a:lstStyle/>
          <a:p>
            <a:pPr>
              <a:defRPr/>
            </a:pPr>
            <a:r>
              <a:rPr lang="en-US" dirty="0"/>
              <a:t>Primary Selectors: </a:t>
            </a:r>
            <a:r>
              <a:rPr lang="en-US"/>
              <a:t>Select by Class</a:t>
            </a:r>
            <a:endParaRPr lang="bg-BG" dirty="0"/>
          </a:p>
        </p:txBody>
      </p:sp>
      <p:sp>
        <p:nvSpPr>
          <p:cNvPr id="11" name="Rectangle 4"/>
          <p:cNvSpPr>
            <a:spLocks noChangeArrowheads="1"/>
          </p:cNvSpPr>
          <p:nvPr/>
        </p:nvSpPr>
        <p:spPr bwMode="auto">
          <a:xfrm>
            <a:off x="624001" y="1736031"/>
            <a:ext cx="10944000" cy="181588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GB" sz="2800" b="1" noProof="1">
                <a:solidFill>
                  <a:srgbClr val="CC9900"/>
                </a:solidFill>
                <a:effectLst>
                  <a:outerShdw blurRad="38100" dist="38100" dir="2700000" algn="tl">
                    <a:srgbClr val="000000">
                      <a:alpha val="43137"/>
                    </a:srgbClr>
                  </a:outerShdw>
                </a:effectLst>
                <a:latin typeface="Consolas" pitchFamily="49" charset="0"/>
                <a:cs typeface="Consolas" pitchFamily="49" charset="0"/>
              </a:rPr>
              <a:t>&lt;span class="sky"&gt;Here's a span with some text.&lt;/span&gt;</a:t>
            </a:r>
          </a:p>
          <a:p>
            <a:pPr eaLnBrk="0" hangingPunct="0">
              <a:buClr>
                <a:schemeClr val="accent5">
                  <a:lumMod val="40000"/>
                  <a:lumOff val="60000"/>
                </a:schemeClr>
              </a:buClr>
              <a:buSzPct val="70000"/>
              <a:defRPr/>
            </a:pPr>
            <a:r>
              <a:rPr lang="en-GB" sz="2800" b="1" noProof="1">
                <a:solidFill>
                  <a:srgbClr val="CC9900"/>
                </a:solidFill>
                <a:effectLst>
                  <a:outerShdw blurRad="38100" dist="38100" dir="2700000" algn="tl">
                    <a:srgbClr val="000000">
                      <a:alpha val="43137"/>
                    </a:srgbClr>
                  </a:outerShdw>
                </a:effectLst>
                <a:latin typeface="Consolas" pitchFamily="49" charset="0"/>
                <a:cs typeface="Consolas" pitchFamily="49" charset="0"/>
              </a:rPr>
              <a:t>&lt;span&gt;</a:t>
            </a:r>
          </a:p>
          <a:p>
            <a:pPr eaLnBrk="0" hangingPunct="0">
              <a:buClr>
                <a:schemeClr val="accent5">
                  <a:lumMod val="40000"/>
                  <a:lumOff val="60000"/>
                </a:schemeClr>
              </a:buClr>
              <a:buSzPct val="70000"/>
              <a:defRPr/>
            </a:pPr>
            <a:r>
              <a:rPr lang="en-GB" sz="2800" b="1" noProof="1">
                <a:solidFill>
                  <a:srgbClr val="CC9900"/>
                </a:solidFill>
                <a:effectLst>
                  <a:outerShdw blurRad="38100" dist="38100" dir="2700000" algn="tl">
                    <a:srgbClr val="000000">
                      <a:alpha val="43137"/>
                    </a:srgbClr>
                  </a:outerShdw>
                </a:effectLst>
                <a:latin typeface="Consolas" pitchFamily="49" charset="0"/>
                <a:cs typeface="Consolas" pitchFamily="49" charset="0"/>
              </a:rPr>
              <a:t>  Another &lt;span class="code"&gt;&amp;lt;span&amp;gt;&lt;/span&gt;.</a:t>
            </a:r>
          </a:p>
          <a:p>
            <a:pPr eaLnBrk="0" hangingPunct="0">
              <a:buClr>
                <a:schemeClr val="accent5">
                  <a:lumMod val="40000"/>
                  <a:lumOff val="60000"/>
                </a:schemeClr>
              </a:buClr>
              <a:buSzPct val="70000"/>
              <a:defRPr/>
            </a:pPr>
            <a:r>
              <a:rPr lang="en-GB" sz="2800" b="1" noProof="1">
                <a:solidFill>
                  <a:srgbClr val="CC9900"/>
                </a:solidFill>
                <a:effectLst>
                  <a:outerShdw blurRad="38100" dist="38100" dir="2700000" algn="tl">
                    <a:srgbClr val="000000">
                      <a:alpha val="43137"/>
                    </a:srgbClr>
                  </a:outerShdw>
                </a:effectLst>
                <a:latin typeface="Consolas" pitchFamily="49" charset="0"/>
                <a:cs typeface="Consolas" pitchFamily="49" charset="0"/>
              </a:rPr>
              <a:t>&lt;/span&gt;</a:t>
            </a:r>
          </a:p>
        </p:txBody>
      </p:sp>
      <p:sp>
        <p:nvSpPr>
          <p:cNvPr id="12" name="Rectangle 4"/>
          <p:cNvSpPr>
            <a:spLocks noChangeArrowheads="1"/>
          </p:cNvSpPr>
          <p:nvPr/>
        </p:nvSpPr>
        <p:spPr bwMode="auto">
          <a:xfrm>
            <a:off x="6008346" y="3945310"/>
            <a:ext cx="5559655" cy="289310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GB" sz="2600" b="1" noProof="1">
                <a:solidFill>
                  <a:srgbClr val="CC9900"/>
                </a:solidFill>
                <a:effectLst>
                  <a:outerShdw blurRad="38100" dist="38100" dir="2700000" algn="tl">
                    <a:srgbClr val="000000">
                      <a:alpha val="43137"/>
                    </a:srgbClr>
                  </a:outerShdw>
                </a:effectLst>
                <a:latin typeface="Consolas" pitchFamily="49" charset="0"/>
                <a:cs typeface="Consolas" pitchFamily="49" charset="0"/>
              </a:rPr>
              <a:t>span.sky {</a:t>
            </a:r>
          </a:p>
          <a:p>
            <a:pPr eaLnBrk="0" hangingPunct="0">
              <a:buClr>
                <a:schemeClr val="accent5">
                  <a:lumMod val="40000"/>
                  <a:lumOff val="60000"/>
                </a:schemeClr>
              </a:buClr>
              <a:buSzPct val="70000"/>
              <a:defRPr/>
            </a:pPr>
            <a:r>
              <a:rPr lang="en-GB" sz="2600" noProof="1">
                <a:solidFill>
                  <a:srgbClr val="CC9900"/>
                </a:solidFill>
                <a:effectLst>
                  <a:outerShdw blurRad="38100" dist="38100" dir="2700000" algn="tl">
                    <a:srgbClr val="000000">
                      <a:alpha val="43137"/>
                    </a:srgbClr>
                  </a:outerShdw>
                </a:effectLst>
                <a:latin typeface="Consolas" pitchFamily="49" charset="0"/>
                <a:cs typeface="Consolas" pitchFamily="49" charset="0"/>
              </a:rPr>
              <a:t>  </a:t>
            </a:r>
            <a:r>
              <a:rPr lang="en-GB" sz="2600" b="1" noProof="1">
                <a:solidFill>
                  <a:srgbClr val="CC99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background: DodgerBlue;</a:t>
            </a:r>
          </a:p>
          <a:p>
            <a:pPr eaLnBrk="0" hangingPunct="0">
              <a:buClr>
                <a:schemeClr val="accent5">
                  <a:lumMod val="40000"/>
                  <a:lumOff val="60000"/>
                </a:schemeClr>
              </a:buClr>
              <a:buSzPct val="70000"/>
              <a:defRPr/>
            </a:pPr>
            <a:r>
              <a:rPr lang="en-GB" sz="2600" b="1" noProof="1">
                <a:solidFill>
                  <a:srgbClr val="CC99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a:t>
            </a:r>
            <a:endParaRPr lang="en-US" sz="2600" b="1" noProof="1">
              <a:solidFill>
                <a:srgbClr val="CC9900"/>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defRPr/>
            </a:pPr>
            <a:r>
              <a:rPr lang="en-GB" sz="2600" b="1" noProof="1">
                <a:solidFill>
                  <a:srgbClr val="CC9900"/>
                </a:solidFill>
                <a:effectLst>
                  <a:outerShdw blurRad="38100" dist="38100" dir="2700000" algn="tl">
                    <a:srgbClr val="000000">
                      <a:alpha val="43137"/>
                    </a:srgbClr>
                  </a:outerShdw>
                </a:effectLst>
                <a:latin typeface="Consolas" pitchFamily="49" charset="0"/>
                <a:cs typeface="Consolas" pitchFamily="49" charset="0"/>
              </a:rPr>
              <a:t>.code {</a:t>
            </a:r>
          </a:p>
          <a:p>
            <a:pPr eaLnBrk="0" hangingPunct="0">
              <a:buClr>
                <a:schemeClr val="accent5">
                  <a:lumMod val="40000"/>
                  <a:lumOff val="60000"/>
                </a:schemeClr>
              </a:buClr>
              <a:buSzPct val="70000"/>
              <a:defRPr/>
            </a:pPr>
            <a:r>
              <a:rPr lang="en-GB" sz="2600" noProof="1">
                <a:solidFill>
                  <a:srgbClr val="CC9900"/>
                </a:solidFill>
                <a:effectLst>
                  <a:outerShdw blurRad="38100" dist="38100" dir="2700000" algn="tl">
                    <a:srgbClr val="000000">
                      <a:alpha val="43137"/>
                    </a:srgbClr>
                  </a:outerShdw>
                </a:effectLst>
                <a:latin typeface="Consolas" pitchFamily="49" charset="0"/>
                <a:cs typeface="Consolas" pitchFamily="49" charset="0"/>
              </a:rPr>
              <a:t>  </a:t>
            </a:r>
            <a:r>
              <a:rPr lang="en-GB" sz="2600" b="1" noProof="1">
                <a:solidFill>
                  <a:srgbClr val="CC99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font-family:</a:t>
            </a:r>
          </a:p>
          <a:p>
            <a:pPr eaLnBrk="0" hangingPunct="0">
              <a:buClr>
                <a:schemeClr val="accent5">
                  <a:lumMod val="40000"/>
                  <a:lumOff val="60000"/>
                </a:schemeClr>
              </a:buClr>
              <a:buSzPct val="70000"/>
              <a:defRPr/>
            </a:pPr>
            <a:r>
              <a:rPr lang="en-GB" sz="2600" b="1" noProof="1">
                <a:solidFill>
                  <a:srgbClr val="CC99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Consolas;</a:t>
            </a:r>
          </a:p>
          <a:p>
            <a:pPr eaLnBrk="0" hangingPunct="0">
              <a:buClr>
                <a:schemeClr val="accent5">
                  <a:lumMod val="40000"/>
                  <a:lumOff val="60000"/>
                </a:schemeClr>
              </a:buClr>
              <a:buSzPct val="70000"/>
              <a:defRPr/>
            </a:pPr>
            <a:r>
              <a:rPr lang="en-GB" sz="2600" b="1" noProof="1">
                <a:solidFill>
                  <a:srgbClr val="CC990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a:t>
            </a:r>
          </a:p>
        </p:txBody>
      </p:sp>
      <p:sp>
        <p:nvSpPr>
          <p:cNvPr id="9" name="AutoShape 7"/>
          <p:cNvSpPr>
            <a:spLocks noChangeArrowheads="1"/>
          </p:cNvSpPr>
          <p:nvPr/>
        </p:nvSpPr>
        <p:spPr bwMode="auto">
          <a:xfrm>
            <a:off x="8658226" y="3220775"/>
            <a:ext cx="2543175" cy="1078934"/>
          </a:xfrm>
          <a:prstGeom prst="wedgeRoundRectCallout">
            <a:avLst>
              <a:gd name="adj1" fmla="val -68280"/>
              <a:gd name="adj2" fmla="val 32962"/>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&lt;span&gt;</a:t>
            </a:r>
            <a:r>
              <a:rPr lang="en-US" sz="2800" noProof="1"/>
              <a:t> </a:t>
            </a:r>
            <a:r>
              <a:rPr lang="en-US" sz="2800" b="1" noProof="1">
                <a:solidFill>
                  <a:schemeClr val="tx2"/>
                </a:solidFill>
                <a:effectLst>
                  <a:outerShdw blurRad="38100" dist="38100" dir="2700000" algn="tl">
                    <a:srgbClr val="000000">
                      <a:alpha val="43137"/>
                    </a:srgbClr>
                  </a:outerShdw>
                </a:effectLst>
                <a:cs typeface="Consolas" pitchFamily="49" charset="0"/>
              </a:rPr>
              <a:t>with</a:t>
            </a:r>
            <a:r>
              <a:rPr lang="en-US" sz="2800" noProof="1"/>
              <a:t> </a:t>
            </a:r>
            <a:r>
              <a:rPr lang="en-US" sz="28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class="sky"</a:t>
            </a:r>
          </a:p>
        </p:txBody>
      </p:sp>
      <p:sp>
        <p:nvSpPr>
          <p:cNvPr id="13" name="AutoShape 7"/>
          <p:cNvSpPr>
            <a:spLocks noChangeArrowheads="1"/>
          </p:cNvSpPr>
          <p:nvPr/>
        </p:nvSpPr>
        <p:spPr bwMode="auto">
          <a:xfrm>
            <a:off x="8799944" y="5042130"/>
            <a:ext cx="2858656" cy="1078934"/>
          </a:xfrm>
          <a:prstGeom prst="wedgeRoundRectCallout">
            <a:avLst>
              <a:gd name="adj1" fmla="val -82201"/>
              <a:gd name="adj2" fmla="val -14457"/>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noProof="1">
                <a:solidFill>
                  <a:schemeClr val="tx2"/>
                </a:solidFill>
                <a:effectLst>
                  <a:outerShdw blurRad="38100" dist="38100" dir="2700000" algn="tl">
                    <a:srgbClr val="000000">
                      <a:alpha val="43137"/>
                    </a:srgbClr>
                  </a:outerShdw>
                </a:effectLst>
                <a:cs typeface="Consolas" pitchFamily="49" charset="0"/>
              </a:rPr>
              <a:t>Elements with</a:t>
            </a:r>
            <a:r>
              <a:rPr lang="en-US" sz="2800" noProof="1"/>
              <a:t> </a:t>
            </a:r>
            <a:r>
              <a:rPr lang="en-US" sz="28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class="code"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001" y="3894316"/>
            <a:ext cx="4945474" cy="3001588"/>
          </a:xfrm>
          <a:prstGeom prst="rect">
            <a:avLst/>
          </a:prstGeom>
        </p:spPr>
      </p:pic>
    </p:spTree>
    <p:extLst>
      <p:ext uri="{BB962C8B-B14F-4D97-AF65-F5344CB8AC3E}">
        <p14:creationId xmlns:p14="http://schemas.microsoft.com/office/powerpoint/2010/main" val="403914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P spid="13"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4"/>
          </p:nvPr>
        </p:nvSpPr>
        <p:spPr>
          <a:xfrm>
            <a:off x="11566412" y="7240619"/>
            <a:ext cx="428822" cy="196477"/>
          </a:xfrm>
          <a:prstGeom prst="rect">
            <a:avLst/>
          </a:prstGeom>
        </p:spPr>
        <p:txBody>
          <a:bodyPr vert="horz" lIns="36000" tIns="36000" rIns="36000" bIns="36000" rtlCol="0" anchor="ctr"/>
          <a:lstStyle>
            <a:defPPr>
              <a:defRPr lang="en-US"/>
            </a:defPPr>
            <a:lvl1pPr marL="0" algn="r" defTabSz="1218987" rtl="0" eaLnBrk="1" latinLnBrk="0" hangingPunct="1">
              <a:defRPr sz="10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defRPr/>
            </a:pPr>
            <a:fld id="{C014DD1E-5D91-48A3-AD6D-45FBA980D106}" type="slidenum">
              <a:rPr lang="en-US" smtClean="0"/>
              <a:pPr>
                <a:defRPr/>
              </a:pPr>
              <a:t>85</a:t>
            </a:fld>
            <a:endParaRPr lang="en-US" dirty="0"/>
          </a:p>
        </p:txBody>
      </p:sp>
      <p:sp>
        <p:nvSpPr>
          <p:cNvPr id="1005570" name="Rectangle 2"/>
          <p:cNvSpPr>
            <a:spLocks noGrp="1" noChangeArrowheads="1"/>
          </p:cNvSpPr>
          <p:nvPr>
            <p:ph type="title"/>
          </p:nvPr>
        </p:nvSpPr>
        <p:spPr>
          <a:xfrm>
            <a:off x="581192" y="516623"/>
            <a:ext cx="11029616" cy="1013800"/>
          </a:xfrm>
        </p:spPr>
        <p:txBody>
          <a:bodyPr/>
          <a:lstStyle/>
          <a:p>
            <a:pPr>
              <a:defRPr/>
            </a:pPr>
            <a:r>
              <a:rPr lang="en-US" dirty="0"/>
              <a:t>Nested Selectors: Descendant</a:t>
            </a:r>
            <a:endParaRPr lang="bg-BG" dirty="0"/>
          </a:p>
        </p:txBody>
      </p:sp>
      <p:sp>
        <p:nvSpPr>
          <p:cNvPr id="9" name="Rectangle 4"/>
          <p:cNvSpPr>
            <a:spLocks noChangeArrowheads="1"/>
          </p:cNvSpPr>
          <p:nvPr/>
        </p:nvSpPr>
        <p:spPr bwMode="auto">
          <a:xfrm>
            <a:off x="4953000" y="2869314"/>
            <a:ext cx="6538800" cy="409342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GB" sz="2600" b="1" noProof="1">
                <a:solidFill>
                  <a:srgbClr val="CC9900"/>
                </a:solidFill>
                <a:effectLst>
                  <a:outerShdw blurRad="38100" dist="38100" dir="2700000" algn="tl">
                    <a:srgbClr val="000000">
                      <a:alpha val="43137"/>
                    </a:srgbClr>
                  </a:outerShdw>
                </a:effectLst>
                <a:latin typeface="Consolas" pitchFamily="49" charset="0"/>
              </a:rPr>
              <a:t>&lt;div class="items"&gt;</a:t>
            </a:r>
          </a:p>
          <a:p>
            <a:pPr eaLnBrk="0" hangingPunct="0">
              <a:buClr>
                <a:schemeClr val="accent5">
                  <a:lumMod val="40000"/>
                  <a:lumOff val="60000"/>
                </a:schemeClr>
              </a:buClr>
              <a:buSzPct val="70000"/>
              <a:defRPr/>
            </a:pPr>
            <a:r>
              <a:rPr lang="en-GB" sz="2600" b="1" noProof="1">
                <a:solidFill>
                  <a:srgbClr val="CC9900"/>
                </a:solidFill>
                <a:effectLst>
                  <a:outerShdw blurRad="38100" dist="38100" dir="2700000" algn="tl">
                    <a:srgbClr val="000000">
                      <a:alpha val="43137"/>
                    </a:srgbClr>
                  </a:outerShdw>
                </a:effectLst>
                <a:latin typeface="Consolas" pitchFamily="49" charset="0"/>
                <a:cs typeface="Consolas" pitchFamily="49" charset="0"/>
              </a:rPr>
              <a:t>  &lt;a href="#"&gt;Item1&lt;/a&gt;</a:t>
            </a:r>
          </a:p>
          <a:p>
            <a:pPr eaLnBrk="0" hangingPunct="0">
              <a:buClr>
                <a:schemeClr val="accent5">
                  <a:lumMod val="40000"/>
                  <a:lumOff val="60000"/>
                </a:schemeClr>
              </a:buClr>
              <a:buSzPct val="70000"/>
              <a:defRPr/>
            </a:pPr>
            <a:r>
              <a:rPr lang="en-GB" sz="2600" b="1" noProof="1">
                <a:solidFill>
                  <a:srgbClr val="CC9900"/>
                </a:solidFill>
                <a:effectLst>
                  <a:outerShdw blurRad="38100" dist="38100" dir="2700000" algn="tl">
                    <a:srgbClr val="000000">
                      <a:alpha val="43137"/>
                    </a:srgbClr>
                  </a:outerShdw>
                </a:effectLst>
                <a:latin typeface="Consolas" pitchFamily="49" charset="0"/>
                <a:cs typeface="Consolas" pitchFamily="49" charset="0"/>
              </a:rPr>
              <a:t>  &lt;a href="#"&gt;Item2&lt;/a&gt;</a:t>
            </a:r>
          </a:p>
          <a:p>
            <a:pPr eaLnBrk="0" hangingPunct="0">
              <a:buClr>
                <a:schemeClr val="accent5">
                  <a:lumMod val="40000"/>
                  <a:lumOff val="60000"/>
                </a:schemeClr>
              </a:buClr>
              <a:buSzPct val="70000"/>
              <a:defRPr/>
            </a:pPr>
            <a:r>
              <a:rPr lang="en-GB" sz="2600" b="1" noProof="1">
                <a:solidFill>
                  <a:srgbClr val="CC9900"/>
                </a:solidFill>
                <a:effectLst>
                  <a:outerShdw blurRad="38100" dist="38100" dir="2700000" algn="tl">
                    <a:srgbClr val="000000">
                      <a:alpha val="43137"/>
                    </a:srgbClr>
                  </a:outerShdw>
                </a:effectLst>
                <a:latin typeface="Consolas" pitchFamily="49" charset="0"/>
                <a:cs typeface="Consolas" pitchFamily="49" charset="0"/>
              </a:rPr>
              <a:t>  &lt;a href="#"&gt;Item3&lt;/a&gt;</a:t>
            </a:r>
          </a:p>
          <a:p>
            <a:pPr eaLnBrk="0" hangingPunct="0">
              <a:buClr>
                <a:schemeClr val="accent5">
                  <a:lumMod val="40000"/>
                  <a:lumOff val="60000"/>
                </a:schemeClr>
              </a:buClr>
              <a:buSzPct val="70000"/>
              <a:defRPr/>
            </a:pPr>
            <a:r>
              <a:rPr lang="en-GB" sz="2600" b="1" noProof="1">
                <a:solidFill>
                  <a:srgbClr val="CC9900"/>
                </a:solidFill>
                <a:effectLst>
                  <a:outerShdw blurRad="38100" dist="38100" dir="2700000" algn="tl">
                    <a:srgbClr val="000000">
                      <a:alpha val="43137"/>
                    </a:srgbClr>
                  </a:outerShdw>
                </a:effectLst>
                <a:latin typeface="Consolas" pitchFamily="49" charset="0"/>
                <a:cs typeface="Consolas" pitchFamily="49" charset="0"/>
              </a:rPr>
              <a:t>  &lt;ul&gt;</a:t>
            </a:r>
          </a:p>
          <a:p>
            <a:pPr eaLnBrk="0" hangingPunct="0">
              <a:buClr>
                <a:schemeClr val="accent5">
                  <a:lumMod val="40000"/>
                  <a:lumOff val="60000"/>
                </a:schemeClr>
              </a:buClr>
              <a:buSzPct val="70000"/>
              <a:defRPr/>
            </a:pPr>
            <a:r>
              <a:rPr lang="en-GB" sz="2600" b="1" noProof="1">
                <a:solidFill>
                  <a:srgbClr val="CC9900"/>
                </a:solidFill>
                <a:effectLst>
                  <a:outerShdw blurRad="38100" dist="38100" dir="2700000" algn="tl">
                    <a:srgbClr val="000000">
                      <a:alpha val="43137"/>
                    </a:srgbClr>
                  </a:outerShdw>
                </a:effectLst>
                <a:latin typeface="Consolas" pitchFamily="49" charset="0"/>
                <a:cs typeface="Consolas" pitchFamily="49" charset="0"/>
              </a:rPr>
              <a:t>    &lt;li&gt;&lt;a href="#"&gt;Item4&lt;/a&gt;&lt;/li&gt;</a:t>
            </a:r>
          </a:p>
          <a:p>
            <a:pPr eaLnBrk="0" hangingPunct="0">
              <a:buClr>
                <a:schemeClr val="accent5">
                  <a:lumMod val="40000"/>
                  <a:lumOff val="60000"/>
                </a:schemeClr>
              </a:buClr>
              <a:buSzPct val="70000"/>
              <a:defRPr/>
            </a:pPr>
            <a:r>
              <a:rPr lang="en-GB" sz="2600" b="1" noProof="1">
                <a:solidFill>
                  <a:srgbClr val="CC9900"/>
                </a:solidFill>
                <a:effectLst>
                  <a:outerShdw blurRad="38100" dist="38100" dir="2700000" algn="tl">
                    <a:srgbClr val="000000">
                      <a:alpha val="43137"/>
                    </a:srgbClr>
                  </a:outerShdw>
                </a:effectLst>
                <a:latin typeface="Consolas" pitchFamily="49" charset="0"/>
                <a:cs typeface="Consolas" pitchFamily="49" charset="0"/>
              </a:rPr>
              <a:t>    &lt;li&gt;&lt;a href="#"&gt;Item5&lt;/a&gt;&lt;/li&gt;</a:t>
            </a:r>
          </a:p>
          <a:p>
            <a:pPr eaLnBrk="0" hangingPunct="0">
              <a:buClr>
                <a:schemeClr val="accent5">
                  <a:lumMod val="40000"/>
                  <a:lumOff val="60000"/>
                </a:schemeClr>
              </a:buClr>
              <a:buSzPct val="70000"/>
              <a:defRPr/>
            </a:pPr>
            <a:r>
              <a:rPr lang="en-GB" sz="2600" b="1" noProof="1">
                <a:solidFill>
                  <a:srgbClr val="CC9900"/>
                </a:solidFill>
                <a:effectLst>
                  <a:outerShdw blurRad="38100" dist="38100" dir="2700000" algn="tl">
                    <a:srgbClr val="000000">
                      <a:alpha val="43137"/>
                    </a:srgbClr>
                  </a:outerShdw>
                </a:effectLst>
                <a:latin typeface="Consolas" pitchFamily="49" charset="0"/>
                <a:cs typeface="Consolas" pitchFamily="49" charset="0"/>
              </a:rPr>
              <a:t>    &lt;li&gt;&lt;a href="#"&gt;Item6&lt;/a&gt;&lt;/li&gt;</a:t>
            </a:r>
          </a:p>
          <a:p>
            <a:pPr eaLnBrk="0" hangingPunct="0">
              <a:buClr>
                <a:schemeClr val="accent5">
                  <a:lumMod val="40000"/>
                  <a:lumOff val="60000"/>
                </a:schemeClr>
              </a:buClr>
              <a:buSzPct val="70000"/>
              <a:defRPr/>
            </a:pPr>
            <a:r>
              <a:rPr lang="en-GB" sz="2600" b="1" noProof="1">
                <a:solidFill>
                  <a:srgbClr val="CC9900"/>
                </a:solidFill>
                <a:effectLst>
                  <a:outerShdw blurRad="38100" dist="38100" dir="2700000" algn="tl">
                    <a:srgbClr val="000000">
                      <a:alpha val="43137"/>
                    </a:srgbClr>
                  </a:outerShdw>
                </a:effectLst>
                <a:latin typeface="Consolas" pitchFamily="49" charset="0"/>
                <a:cs typeface="Consolas" pitchFamily="49" charset="0"/>
              </a:rPr>
              <a:t>  &lt;/ul&gt;</a:t>
            </a:r>
          </a:p>
          <a:p>
            <a:pPr eaLnBrk="0" hangingPunct="0">
              <a:buClr>
                <a:schemeClr val="accent5">
                  <a:lumMod val="40000"/>
                  <a:lumOff val="60000"/>
                </a:schemeClr>
              </a:buClr>
              <a:buSzPct val="70000"/>
              <a:defRPr/>
            </a:pPr>
            <a:r>
              <a:rPr lang="en-GB" sz="2600" b="1" noProof="1">
                <a:solidFill>
                  <a:srgbClr val="CC9900"/>
                </a:solidFill>
                <a:effectLst>
                  <a:outerShdw blurRad="38100" dist="38100" dir="2700000" algn="tl">
                    <a:srgbClr val="000000">
                      <a:alpha val="43137"/>
                    </a:srgbClr>
                  </a:outerShdw>
                </a:effectLst>
                <a:latin typeface="Consolas" pitchFamily="49" charset="0"/>
              </a:rPr>
              <a:t>&lt;/div&gt;</a:t>
            </a:r>
            <a:endParaRPr lang="en-US" sz="2600" b="1" noProof="1">
              <a:solidFill>
                <a:srgbClr val="CC9900"/>
              </a:solidFill>
              <a:effectLst>
                <a:outerShdw blurRad="38100" dist="38100" dir="2700000" algn="tl">
                  <a:srgbClr val="000000">
                    <a:alpha val="43137"/>
                  </a:srgbClr>
                </a:outerShdw>
              </a:effectLst>
              <a:latin typeface="Consolas" pitchFamily="49" charset="0"/>
            </a:endParaRPr>
          </a:p>
        </p:txBody>
      </p:sp>
      <p:sp>
        <p:nvSpPr>
          <p:cNvPr id="10" name="Rectangle 4"/>
          <p:cNvSpPr>
            <a:spLocks noChangeArrowheads="1"/>
          </p:cNvSpPr>
          <p:nvPr/>
        </p:nvSpPr>
        <p:spPr bwMode="auto">
          <a:xfrm>
            <a:off x="685800" y="2163418"/>
            <a:ext cx="3962400" cy="169277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GB"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div.items a { </a:t>
            </a:r>
          </a:p>
          <a:p>
            <a:pPr eaLnBrk="0" hangingPunct="0">
              <a:buClr>
                <a:schemeClr val="accent5">
                  <a:lumMod val="40000"/>
                  <a:lumOff val="60000"/>
                </a:schemeClr>
              </a:buClr>
              <a:buSzPct val="70000"/>
              <a:defRPr/>
            </a:pPr>
            <a:r>
              <a:rPr lang="en-GB"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  </a:t>
            </a:r>
            <a:r>
              <a:rPr lang="en-GB" sz="2600" b="1" noProof="1">
                <a:solidFill>
                  <a:srgbClr val="CC9900"/>
                </a:solidFill>
                <a:effectLst>
                  <a:outerShdw blurRad="38100" dist="38100" dir="2700000" algn="tl">
                    <a:srgbClr val="000000">
                      <a:alpha val="43137"/>
                    </a:srgbClr>
                  </a:outerShdw>
                </a:effectLst>
                <a:latin typeface="Consolas" pitchFamily="49" charset="0"/>
                <a:cs typeface="Consolas" pitchFamily="49" charset="0"/>
              </a:rPr>
              <a:t>color: green;</a:t>
            </a:r>
          </a:p>
          <a:p>
            <a:pPr eaLnBrk="0" hangingPunct="0">
              <a:buClr>
                <a:schemeClr val="accent5">
                  <a:lumMod val="40000"/>
                  <a:lumOff val="60000"/>
                </a:schemeClr>
              </a:buClr>
              <a:buSzPct val="70000"/>
              <a:defRPr/>
            </a:pPr>
            <a:r>
              <a:rPr lang="en-GB" sz="2600" b="1" noProof="1">
                <a:solidFill>
                  <a:srgbClr val="CC9900"/>
                </a:solidFill>
                <a:effectLst>
                  <a:outerShdw blurRad="38100" dist="38100" dir="2700000" algn="tl">
                    <a:srgbClr val="000000">
                      <a:alpha val="43137"/>
                    </a:srgbClr>
                  </a:outerShdw>
                </a:effectLst>
                <a:latin typeface="Consolas" pitchFamily="49" charset="0"/>
                <a:cs typeface="Consolas" pitchFamily="49" charset="0"/>
              </a:rPr>
              <a:t>  font-weight: bold;</a:t>
            </a:r>
          </a:p>
          <a:p>
            <a:pPr eaLnBrk="0" hangingPunct="0">
              <a:buClr>
                <a:schemeClr val="accent5">
                  <a:lumMod val="40000"/>
                  <a:lumOff val="60000"/>
                </a:schemeClr>
              </a:buClr>
              <a:buSzPct val="70000"/>
              <a:defRPr/>
            </a:pPr>
            <a:r>
              <a:rPr lang="en-GB"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a:t>
            </a:r>
            <a:endParaRPr lang="en-US" sz="2600" b="1" noProof="1">
              <a:effectLst>
                <a:outerShdw blurRad="38100" dist="38100" dir="2700000" algn="tl">
                  <a:srgbClr val="000000">
                    <a:alpha val="43137"/>
                  </a:srgbClr>
                </a:outerShdw>
              </a:effectLst>
              <a:latin typeface="Consolas" pitchFamily="49" charset="0"/>
              <a:cs typeface="Consolas" pitchFamily="49" charset="0"/>
            </a:endParaRPr>
          </a:p>
        </p:txBody>
      </p:sp>
      <p:sp>
        <p:nvSpPr>
          <p:cNvPr id="11" name="AutoShape 7"/>
          <p:cNvSpPr>
            <a:spLocks noChangeArrowheads="1"/>
          </p:cNvSpPr>
          <p:nvPr/>
        </p:nvSpPr>
        <p:spPr bwMode="auto">
          <a:xfrm>
            <a:off x="4038601" y="1925783"/>
            <a:ext cx="6257763" cy="628381"/>
          </a:xfrm>
          <a:prstGeom prst="wedgeRoundRectCallout">
            <a:avLst>
              <a:gd name="adj1" fmla="val -61072"/>
              <a:gd name="adj2" fmla="val 30101"/>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0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&lt;a&gt;</a:t>
            </a:r>
            <a:r>
              <a:rPr lang="en-US" sz="3000" noProof="1"/>
              <a:t> </a:t>
            </a:r>
            <a:r>
              <a:rPr lang="en-US" sz="3000" b="1" noProof="1">
                <a:solidFill>
                  <a:srgbClr val="FBEEDC"/>
                </a:solidFill>
                <a:effectLst>
                  <a:outerShdw blurRad="38100" dist="38100" dir="2700000" algn="tl">
                    <a:srgbClr val="000000">
                      <a:alpha val="43137"/>
                    </a:srgbClr>
                  </a:outerShdw>
                </a:effectLst>
                <a:cs typeface="Consolas" panose="020B0609020204030204" pitchFamily="49" charset="0"/>
              </a:rPr>
              <a:t>inside</a:t>
            </a:r>
            <a:r>
              <a:rPr lang="en-US" sz="3000" noProof="1"/>
              <a:t> </a:t>
            </a:r>
            <a:r>
              <a:rPr lang="en-US" sz="30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&lt;div class="items"&gt;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165" y="3970810"/>
            <a:ext cx="3545671" cy="2859412"/>
          </a:xfrm>
          <a:prstGeom prst="rect">
            <a:avLst/>
          </a:prstGeom>
        </p:spPr>
      </p:pic>
    </p:spTree>
    <p:extLst>
      <p:ext uri="{BB962C8B-B14F-4D97-AF65-F5344CB8AC3E}">
        <p14:creationId xmlns:p14="http://schemas.microsoft.com/office/powerpoint/2010/main" val="2689675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4"/>
          </p:nvPr>
        </p:nvSpPr>
        <p:spPr>
          <a:xfrm>
            <a:off x="11566412" y="7240623"/>
            <a:ext cx="428822" cy="196477"/>
          </a:xfrm>
          <a:prstGeom prst="rect">
            <a:avLst/>
          </a:prstGeom>
        </p:spPr>
        <p:txBody>
          <a:bodyPr vert="horz" lIns="36000" tIns="36000" rIns="36000" bIns="36000" rtlCol="0" anchor="ctr"/>
          <a:lstStyle>
            <a:defPPr>
              <a:defRPr lang="en-US"/>
            </a:defPPr>
            <a:lvl1pPr marL="0" algn="r" defTabSz="1218987" rtl="0" eaLnBrk="1" latinLnBrk="0" hangingPunct="1">
              <a:defRPr sz="10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defRPr/>
            </a:pPr>
            <a:fld id="{C014DD1E-5D91-48A3-AD6D-45FBA980D106}" type="slidenum">
              <a:rPr lang="en-US" smtClean="0"/>
              <a:pPr>
                <a:defRPr/>
              </a:pPr>
              <a:t>86</a:t>
            </a:fld>
            <a:endParaRPr lang="en-US" dirty="0"/>
          </a:p>
        </p:txBody>
      </p:sp>
      <p:sp>
        <p:nvSpPr>
          <p:cNvPr id="1008642" name="Rectangle 2"/>
          <p:cNvSpPr>
            <a:spLocks noGrp="1" noChangeArrowheads="1"/>
          </p:cNvSpPr>
          <p:nvPr>
            <p:ph type="title"/>
          </p:nvPr>
        </p:nvSpPr>
        <p:spPr>
          <a:xfrm>
            <a:off x="581192" y="569637"/>
            <a:ext cx="11029616" cy="1013800"/>
          </a:xfrm>
        </p:spPr>
        <p:txBody>
          <a:bodyPr/>
          <a:lstStyle/>
          <a:p>
            <a:pPr>
              <a:defRPr/>
            </a:pPr>
            <a:r>
              <a:rPr lang="en-US" dirty="0"/>
              <a:t>Nested Selectors: Direct Child</a:t>
            </a:r>
            <a:endParaRPr lang="bg-BG" dirty="0"/>
          </a:p>
        </p:txBody>
      </p:sp>
      <p:sp>
        <p:nvSpPr>
          <p:cNvPr id="12" name="Rectangle 4"/>
          <p:cNvSpPr>
            <a:spLocks noChangeArrowheads="1"/>
          </p:cNvSpPr>
          <p:nvPr/>
        </p:nvSpPr>
        <p:spPr bwMode="auto">
          <a:xfrm>
            <a:off x="1059297" y="4373221"/>
            <a:ext cx="10073409" cy="249299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GB" sz="2600" b="1" noProof="1">
                <a:solidFill>
                  <a:srgbClr val="CC9900"/>
                </a:solidFill>
                <a:effectLst>
                  <a:outerShdw blurRad="38100" dist="38100" dir="2700000" algn="tl">
                    <a:srgbClr val="000000">
                      <a:alpha val="43137"/>
                    </a:srgbClr>
                  </a:outerShdw>
                </a:effectLst>
                <a:latin typeface="Consolas" pitchFamily="49" charset="0"/>
                <a:cs typeface="Consolas" pitchFamily="49" charset="0"/>
              </a:rPr>
              <a:t>&lt;div&gt;</a:t>
            </a:r>
          </a:p>
          <a:p>
            <a:pPr eaLnBrk="0" hangingPunct="0">
              <a:buClr>
                <a:schemeClr val="accent5">
                  <a:lumMod val="40000"/>
                  <a:lumOff val="60000"/>
                </a:schemeClr>
              </a:buClr>
              <a:buSzPct val="70000"/>
              <a:defRPr/>
            </a:pPr>
            <a:r>
              <a:rPr lang="en-GB" sz="2600" b="1" noProof="1">
                <a:solidFill>
                  <a:srgbClr val="CC9900"/>
                </a:solidFill>
                <a:effectLst>
                  <a:outerShdw blurRad="38100" dist="38100" dir="2700000" algn="tl">
                    <a:srgbClr val="000000">
                      <a:alpha val="43137"/>
                    </a:srgbClr>
                  </a:outerShdw>
                </a:effectLst>
                <a:latin typeface="Consolas" pitchFamily="49" charset="0"/>
                <a:cs typeface="Consolas" pitchFamily="49" charset="0"/>
              </a:rPr>
              <a:t>  &lt;span&gt;Span #1, in the div.</a:t>
            </a:r>
          </a:p>
          <a:p>
            <a:pPr eaLnBrk="0" hangingPunct="0">
              <a:buClr>
                <a:schemeClr val="accent5">
                  <a:lumMod val="40000"/>
                  <a:lumOff val="60000"/>
                </a:schemeClr>
              </a:buClr>
              <a:buSzPct val="70000"/>
              <a:defRPr/>
            </a:pPr>
            <a:r>
              <a:rPr lang="en-GB" sz="2600" b="1" noProof="1">
                <a:solidFill>
                  <a:srgbClr val="CC9900"/>
                </a:solidFill>
                <a:effectLst>
                  <a:outerShdw blurRad="38100" dist="38100" dir="2700000" algn="tl">
                    <a:srgbClr val="000000">
                      <a:alpha val="43137"/>
                    </a:srgbClr>
                  </a:outerShdw>
                </a:effectLst>
                <a:latin typeface="Consolas" pitchFamily="49" charset="0"/>
                <a:cs typeface="Consolas" pitchFamily="49" charset="0"/>
              </a:rPr>
              <a:t>    &lt;span&gt;Span #2, in the span that's…&lt;/span&gt;</a:t>
            </a:r>
          </a:p>
          <a:p>
            <a:pPr eaLnBrk="0" hangingPunct="0">
              <a:buClr>
                <a:schemeClr val="accent5">
                  <a:lumMod val="40000"/>
                  <a:lumOff val="60000"/>
                </a:schemeClr>
              </a:buClr>
              <a:buSzPct val="70000"/>
              <a:defRPr/>
            </a:pPr>
            <a:r>
              <a:rPr lang="en-GB" sz="2600" b="1" noProof="1">
                <a:solidFill>
                  <a:srgbClr val="CC9900"/>
                </a:solidFill>
                <a:effectLst>
                  <a:outerShdw blurRad="38100" dist="38100" dir="2700000" algn="tl">
                    <a:srgbClr val="000000">
                      <a:alpha val="43137"/>
                    </a:srgbClr>
                  </a:outerShdw>
                </a:effectLst>
                <a:latin typeface="Consolas" pitchFamily="49" charset="0"/>
                <a:cs typeface="Consolas" pitchFamily="49" charset="0"/>
              </a:rPr>
              <a:t>  &lt;/span&gt;</a:t>
            </a:r>
          </a:p>
          <a:p>
            <a:pPr eaLnBrk="0" hangingPunct="0">
              <a:buClr>
                <a:schemeClr val="accent5">
                  <a:lumMod val="40000"/>
                  <a:lumOff val="60000"/>
                </a:schemeClr>
              </a:buClr>
              <a:buSzPct val="70000"/>
              <a:defRPr/>
            </a:pPr>
            <a:r>
              <a:rPr lang="en-GB" sz="2600" b="1" noProof="1">
                <a:solidFill>
                  <a:srgbClr val="CC9900"/>
                </a:solidFill>
                <a:effectLst>
                  <a:outerShdw blurRad="38100" dist="38100" dir="2700000" algn="tl">
                    <a:srgbClr val="000000">
                      <a:alpha val="43137"/>
                    </a:srgbClr>
                  </a:outerShdw>
                </a:effectLst>
                <a:latin typeface="Consolas" pitchFamily="49" charset="0"/>
                <a:cs typeface="Consolas" pitchFamily="49" charset="0"/>
              </a:rPr>
              <a:t>&lt;/div&gt;</a:t>
            </a:r>
          </a:p>
          <a:p>
            <a:pPr eaLnBrk="0" hangingPunct="0">
              <a:buClr>
                <a:schemeClr val="accent5">
                  <a:lumMod val="40000"/>
                  <a:lumOff val="60000"/>
                </a:schemeClr>
              </a:buClr>
              <a:buSzPct val="70000"/>
              <a:defRPr/>
            </a:pPr>
            <a:r>
              <a:rPr lang="en-GB" sz="2600" b="1" noProof="1">
                <a:solidFill>
                  <a:srgbClr val="CC9900"/>
                </a:solidFill>
                <a:effectLst>
                  <a:outerShdw blurRad="38100" dist="38100" dir="2700000" algn="tl">
                    <a:srgbClr val="000000">
                      <a:alpha val="43137"/>
                    </a:srgbClr>
                  </a:outerShdw>
                </a:effectLst>
                <a:latin typeface="Consolas" pitchFamily="49" charset="0"/>
                <a:cs typeface="Consolas" pitchFamily="49" charset="0"/>
              </a:rPr>
              <a:t>&lt;span&gt;Span #3, not in the div at all.&lt;/span&gt;</a:t>
            </a:r>
            <a:endParaRPr lang="en-US" sz="2600" b="1" noProof="1">
              <a:solidFill>
                <a:srgbClr val="CC9900"/>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3" name="Rectangle 4"/>
          <p:cNvSpPr>
            <a:spLocks noChangeArrowheads="1"/>
          </p:cNvSpPr>
          <p:nvPr/>
        </p:nvSpPr>
        <p:spPr bwMode="auto">
          <a:xfrm>
            <a:off x="1059295" y="2176339"/>
            <a:ext cx="10073410" cy="181588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GB" sz="2800" b="1" noProof="1">
                <a:solidFill>
                  <a:srgbClr val="CC9900"/>
                </a:solidFill>
                <a:effectLst>
                  <a:outerShdw blurRad="38100" dist="38100" dir="2700000" algn="tl">
                    <a:srgbClr val="000000">
                      <a:alpha val="43137"/>
                    </a:srgbClr>
                  </a:outerShdw>
                </a:effectLst>
                <a:latin typeface="Consolas" pitchFamily="49" charset="0"/>
                <a:cs typeface="Consolas" pitchFamily="49" charset="0"/>
              </a:rPr>
              <a:t>div &gt; span {</a:t>
            </a:r>
          </a:p>
          <a:p>
            <a:pPr eaLnBrk="0" hangingPunct="0">
              <a:buClr>
                <a:schemeClr val="accent5">
                  <a:lumMod val="40000"/>
                  <a:lumOff val="60000"/>
                </a:schemeClr>
              </a:buClr>
              <a:buSzPct val="70000"/>
              <a:defRPr/>
            </a:pPr>
            <a:r>
              <a:rPr lang="en-GB" sz="2800" b="1" noProof="1">
                <a:solidFill>
                  <a:srgbClr val="CC9900"/>
                </a:solidFill>
                <a:effectLst>
                  <a:outerShdw blurRad="38100" dist="38100" dir="2700000" algn="tl">
                    <a:srgbClr val="000000">
                      <a:alpha val="43137"/>
                    </a:srgbClr>
                  </a:outerShdw>
                </a:effectLst>
                <a:latin typeface="Consolas" pitchFamily="49" charset="0"/>
                <a:cs typeface="Consolas" pitchFamily="49" charset="0"/>
              </a:rPr>
              <a:t>  background: DodgerBlue;</a:t>
            </a:r>
          </a:p>
          <a:p>
            <a:pPr eaLnBrk="0" hangingPunct="0">
              <a:buClr>
                <a:schemeClr val="accent5">
                  <a:lumMod val="40000"/>
                  <a:lumOff val="60000"/>
                </a:schemeClr>
              </a:buClr>
              <a:buSzPct val="70000"/>
              <a:defRPr/>
            </a:pPr>
            <a:r>
              <a:rPr lang="en-GB" sz="2800" b="1" noProof="1">
                <a:solidFill>
                  <a:srgbClr val="CC9900"/>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defRPr/>
            </a:pPr>
            <a:r>
              <a:rPr lang="en-GB" sz="2800" b="1" noProof="1">
                <a:solidFill>
                  <a:srgbClr val="CC9900"/>
                </a:solidFill>
                <a:effectLst>
                  <a:outerShdw blurRad="38100" dist="38100" dir="2700000" algn="tl">
                    <a:srgbClr val="000000">
                      <a:alpha val="43137"/>
                    </a:srgbClr>
                  </a:outerShdw>
                </a:effectLst>
                <a:latin typeface="Consolas" pitchFamily="49" charset="0"/>
                <a:cs typeface="Consolas" pitchFamily="49" charset="0"/>
              </a:rPr>
              <a:t>span { background:</a:t>
            </a:r>
            <a:r>
              <a:rPr lang="en-GB" sz="2800" b="1" noProof="1">
                <a:solidFill>
                  <a:srgbClr val="CC9900"/>
                </a:solidFill>
                <a:effectLst>
                  <a:outerShdw blurRad="38100" dist="38100" dir="2700000" algn="tl">
                    <a:srgbClr val="000000">
                      <a:alpha val="43137"/>
                    </a:srgbClr>
                  </a:outerShdw>
                </a:effectLst>
                <a:cs typeface="Consolas" pitchFamily="49" charset="0"/>
              </a:rPr>
              <a:t> </a:t>
            </a:r>
            <a:r>
              <a:rPr lang="en-GB" sz="2800" b="1" noProof="1">
                <a:solidFill>
                  <a:srgbClr val="CC9900"/>
                </a:solidFill>
                <a:effectLst>
                  <a:outerShdw blurRad="38100" dist="38100" dir="2700000" algn="tl">
                    <a:srgbClr val="000000">
                      <a:alpha val="43137"/>
                    </a:srgbClr>
                  </a:outerShdw>
                </a:effectLst>
                <a:latin typeface="Consolas" pitchFamily="49" charset="0"/>
                <a:cs typeface="Consolas" pitchFamily="49" charset="0"/>
              </a:rPr>
              <a:t>#fff; }</a:t>
            </a:r>
          </a:p>
        </p:txBody>
      </p:sp>
      <p:sp>
        <p:nvSpPr>
          <p:cNvPr id="8" name="AutoShape 8"/>
          <p:cNvSpPr>
            <a:spLocks noChangeArrowheads="1"/>
          </p:cNvSpPr>
          <p:nvPr/>
        </p:nvSpPr>
        <p:spPr bwMode="auto">
          <a:xfrm>
            <a:off x="2667001" y="4144621"/>
            <a:ext cx="3684273" cy="609600"/>
          </a:xfrm>
          <a:prstGeom prst="wedgeRoundRectCallout">
            <a:avLst>
              <a:gd name="adj1" fmla="val -58344"/>
              <a:gd name="adj2" fmla="val 5481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noProof="1">
                <a:solidFill>
                  <a:srgbClr val="FBEEDC"/>
                </a:solidFill>
                <a:effectLst>
                  <a:outerShdw blurRad="38100" dist="38100" dir="2700000" algn="tl">
                    <a:srgbClr val="000000">
                      <a:alpha val="43137"/>
                    </a:srgbClr>
                  </a:outerShdw>
                </a:effectLst>
              </a:rPr>
              <a:t>Direct child of </a:t>
            </a:r>
            <a:r>
              <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&lt;div&gt;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1496" y="2849221"/>
            <a:ext cx="4480504" cy="2218916"/>
          </a:xfrm>
          <a:prstGeom prst="rect">
            <a:avLst/>
          </a:prstGeom>
        </p:spPr>
      </p:pic>
      <p:sp>
        <p:nvSpPr>
          <p:cNvPr id="10" name="AutoShape 7"/>
          <p:cNvSpPr>
            <a:spLocks noChangeArrowheads="1"/>
          </p:cNvSpPr>
          <p:nvPr/>
        </p:nvSpPr>
        <p:spPr bwMode="auto">
          <a:xfrm>
            <a:off x="4302760" y="1812901"/>
            <a:ext cx="5943600" cy="655320"/>
          </a:xfrm>
          <a:prstGeom prst="wedgeRoundRectCallout">
            <a:avLst>
              <a:gd name="adj1" fmla="val -60424"/>
              <a:gd name="adj2" fmla="val 4499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&lt;span&gt;</a:t>
            </a:r>
            <a:r>
              <a:rPr lang="en-US" sz="2800" b="1" noProof="1"/>
              <a:t> </a:t>
            </a:r>
            <a:r>
              <a:rPr lang="en-US" sz="2800" b="1" noProof="1">
                <a:solidFill>
                  <a:srgbClr val="FBEEDC"/>
                </a:solidFill>
                <a:effectLst>
                  <a:outerShdw blurRad="38100" dist="38100" dir="2700000" algn="tl">
                    <a:srgbClr val="000000">
                      <a:alpha val="43137"/>
                    </a:srgbClr>
                  </a:outerShdw>
                </a:effectLst>
              </a:rPr>
              <a:t>directly contained in a </a:t>
            </a:r>
            <a:r>
              <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&lt;div&gt;</a:t>
            </a:r>
          </a:p>
        </p:txBody>
      </p:sp>
    </p:spTree>
    <p:extLst>
      <p:ext uri="{BB962C8B-B14F-4D97-AF65-F5344CB8AC3E}">
        <p14:creationId xmlns:p14="http://schemas.microsoft.com/office/powerpoint/2010/main" val="2532981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defPPr>
              <a:defRPr lang="en-US"/>
            </a:defPPr>
            <a:lvl1pPr marL="0" algn="r" defTabSz="1218987" rtl="0" eaLnBrk="1" latinLnBrk="0" hangingPunct="1">
              <a:defRPr sz="10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C014DD1E-5D91-48A3-AD6D-45FBA980D106}" type="slidenum">
              <a:rPr lang="en-US" smtClean="0"/>
              <a:pPr/>
              <a:t>87</a:t>
            </a:fld>
            <a:endParaRPr lang="en-US" dirty="0"/>
          </a:p>
        </p:txBody>
      </p:sp>
      <p:sp>
        <p:nvSpPr>
          <p:cNvPr id="4" name="Title 3"/>
          <p:cNvSpPr>
            <a:spLocks noGrp="1"/>
          </p:cNvSpPr>
          <p:nvPr>
            <p:ph type="title"/>
          </p:nvPr>
        </p:nvSpPr>
        <p:spPr/>
        <p:txBody>
          <a:bodyPr/>
          <a:lstStyle/>
          <a:p>
            <a:r>
              <a:rPr lang="en-US" dirty="0"/>
              <a:t>Multiple Selectors (Element, Element)</a:t>
            </a:r>
            <a:endParaRPr lang="en-GB" dirty="0"/>
          </a:p>
        </p:txBody>
      </p:sp>
      <p:sp>
        <p:nvSpPr>
          <p:cNvPr id="6" name="Rectangle 4"/>
          <p:cNvSpPr>
            <a:spLocks noChangeArrowheads="1"/>
          </p:cNvSpPr>
          <p:nvPr/>
        </p:nvSpPr>
        <p:spPr bwMode="auto">
          <a:xfrm>
            <a:off x="6553200" y="5092006"/>
            <a:ext cx="4876800" cy="138499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GB" sz="2800" b="1" noProof="1">
                <a:solidFill>
                  <a:srgbClr val="CC9900"/>
                </a:solidFill>
                <a:effectLst>
                  <a:outerShdw blurRad="38100" dist="38100" dir="2700000" algn="tl">
                    <a:srgbClr val="000000">
                      <a:alpha val="43137"/>
                    </a:srgbClr>
                  </a:outerShdw>
                </a:effectLst>
                <a:latin typeface="Consolas" pitchFamily="49" charset="0"/>
                <a:cs typeface="Consolas" pitchFamily="49" charset="0"/>
              </a:rPr>
              <a:t>h1, h2, p {</a:t>
            </a:r>
          </a:p>
          <a:p>
            <a:pPr eaLnBrk="0" hangingPunct="0">
              <a:buClr>
                <a:schemeClr val="accent5">
                  <a:lumMod val="40000"/>
                  <a:lumOff val="60000"/>
                </a:schemeClr>
              </a:buClr>
              <a:buSzPct val="70000"/>
              <a:defRPr/>
            </a:pPr>
            <a:r>
              <a:rPr lang="en-US" sz="2800" b="1" noProof="1">
                <a:solidFill>
                  <a:srgbClr val="CC9900"/>
                </a:solidFill>
                <a:effectLst>
                  <a:outerShdw blurRad="38100" dist="38100" dir="2700000" algn="tl">
                    <a:srgbClr val="000000">
                      <a:alpha val="43137"/>
                    </a:srgbClr>
                  </a:outerShdw>
                </a:effectLst>
                <a:latin typeface="Consolas" pitchFamily="49" charset="0"/>
                <a:cs typeface="Consolas" pitchFamily="49" charset="0"/>
              </a:rPr>
              <a:t>  background: yellow;</a:t>
            </a:r>
            <a:endParaRPr lang="en-GB" sz="2800" b="1" noProof="1">
              <a:solidFill>
                <a:srgbClr val="CC9900"/>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defRPr/>
            </a:pPr>
            <a:r>
              <a:rPr lang="en-GB" sz="2800" b="1" noProof="1">
                <a:solidFill>
                  <a:srgbClr val="CC9900"/>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8" name="Rectangle 4"/>
          <p:cNvSpPr>
            <a:spLocks noChangeArrowheads="1"/>
          </p:cNvSpPr>
          <p:nvPr/>
        </p:nvSpPr>
        <p:spPr bwMode="auto">
          <a:xfrm>
            <a:off x="762000" y="4661118"/>
            <a:ext cx="5365156" cy="181588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2800" b="1" noProof="1">
                <a:solidFill>
                  <a:srgbClr val="CC9900"/>
                </a:solidFill>
                <a:effectLst>
                  <a:outerShdw blurRad="38100" dist="38100" dir="2700000" algn="tl">
                    <a:srgbClr val="000000">
                      <a:alpha val="43137"/>
                    </a:srgbClr>
                  </a:outerShdw>
                </a:effectLst>
                <a:latin typeface="Consolas" pitchFamily="49" charset="0"/>
                <a:cs typeface="Consolas" pitchFamily="49" charset="0"/>
              </a:rPr>
              <a:t>&lt;h1&gt;Welcome…&lt;/h1&gt;</a:t>
            </a:r>
          </a:p>
          <a:p>
            <a:pPr eaLnBrk="0" hangingPunct="0">
              <a:buClr>
                <a:schemeClr val="accent5">
                  <a:lumMod val="40000"/>
                  <a:lumOff val="60000"/>
                </a:schemeClr>
              </a:buClr>
              <a:buSzPct val="70000"/>
              <a:defRPr/>
            </a:pPr>
            <a:r>
              <a:rPr lang="en-US" sz="2800" b="1" noProof="1">
                <a:solidFill>
                  <a:srgbClr val="CC9900"/>
                </a:solidFill>
                <a:effectLst>
                  <a:outerShdw blurRad="38100" dist="38100" dir="2700000" algn="tl">
                    <a:srgbClr val="000000">
                      <a:alpha val="43137"/>
                    </a:srgbClr>
                  </a:outerShdw>
                </a:effectLst>
                <a:latin typeface="Consolas" pitchFamily="49" charset="0"/>
                <a:cs typeface="Consolas" pitchFamily="49" charset="0"/>
              </a:rPr>
              <a:t>&lt;h2&gt;My name is…&lt;/h2&gt;</a:t>
            </a:r>
          </a:p>
          <a:p>
            <a:pPr eaLnBrk="0" hangingPunct="0">
              <a:buClr>
                <a:schemeClr val="accent5">
                  <a:lumMod val="40000"/>
                  <a:lumOff val="60000"/>
                </a:schemeClr>
              </a:buClr>
              <a:buSzPct val="70000"/>
              <a:defRPr/>
            </a:pPr>
            <a:r>
              <a:rPr lang="en-GB" sz="2800" b="1" noProof="1">
                <a:solidFill>
                  <a:srgbClr val="CC9900"/>
                </a:solidFill>
                <a:effectLst>
                  <a:outerShdw blurRad="38100" dist="38100" dir="2700000" algn="tl">
                    <a:srgbClr val="000000">
                      <a:alpha val="43137"/>
                    </a:srgbClr>
                  </a:outerShdw>
                </a:effectLst>
                <a:latin typeface="Consolas" pitchFamily="49" charset="0"/>
                <a:cs typeface="Consolas" pitchFamily="49" charset="0"/>
              </a:rPr>
              <a:t>&lt;p&gt;I live in Duckburg.&lt;/p&gt;</a:t>
            </a:r>
          </a:p>
          <a:p>
            <a:pPr eaLnBrk="0" hangingPunct="0">
              <a:buClr>
                <a:schemeClr val="accent5">
                  <a:lumMod val="40000"/>
                  <a:lumOff val="60000"/>
                </a:schemeClr>
              </a:buClr>
              <a:buSzPct val="70000"/>
              <a:defRPr/>
            </a:pPr>
            <a:r>
              <a:rPr lang="en-GB" sz="2800" b="1" noProof="1">
                <a:solidFill>
                  <a:srgbClr val="CC9900"/>
                </a:solidFill>
                <a:effectLst>
                  <a:outerShdw blurRad="38100" dist="38100" dir="2700000" algn="tl">
                    <a:srgbClr val="000000">
                      <a:alpha val="43137"/>
                    </a:srgbClr>
                  </a:outerShdw>
                </a:effectLst>
                <a:latin typeface="Consolas" pitchFamily="49" charset="0"/>
                <a:cs typeface="Consolas" pitchFamily="49" charset="0"/>
              </a:rPr>
              <a:t>&lt;p&gt;My best friend is…&lt;/p&gt;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2849" y="1925998"/>
            <a:ext cx="4876800" cy="2597624"/>
          </a:xfrm>
          <a:prstGeom prst="rect">
            <a:avLst/>
          </a:prstGeom>
        </p:spPr>
      </p:pic>
    </p:spTree>
    <p:extLst>
      <p:ext uri="{BB962C8B-B14F-4D97-AF65-F5344CB8AC3E}">
        <p14:creationId xmlns:p14="http://schemas.microsoft.com/office/powerpoint/2010/main" val="1266089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878145" y="2319523"/>
            <a:ext cx="4934664" cy="283462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eaLnBrk="0" hangingPunct="0">
              <a:lnSpc>
                <a:spcPct val="110000"/>
              </a:lnSpc>
              <a:buClr>
                <a:schemeClr val="accent5">
                  <a:lumMod val="40000"/>
                  <a:lumOff val="60000"/>
                </a:schemeClr>
              </a:buClr>
              <a:buSzPct val="70000"/>
            </a:pP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h1</a:t>
            </a:r>
            <a:r>
              <a:rPr lang="en-US" sz="34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header.intro</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solidFill>
                  <a:srgbClr val="CC9900"/>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110000"/>
              </a:lnSpc>
              <a:buClr>
                <a:schemeClr val="accent5">
                  <a:lumMod val="40000"/>
                  <a:lumOff val="60000"/>
                </a:schemeClr>
              </a:buClr>
              <a:buSzPct val="70000"/>
            </a:pP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solidFill>
                  <a:srgbClr val="CC9900"/>
                </a:solidFill>
                <a:effectLst>
                  <a:outerShdw blurRad="38100" dist="38100" dir="2700000" algn="tl">
                    <a:srgbClr val="000000">
                      <a:alpha val="43137"/>
                    </a:srgbClr>
                  </a:outerShdw>
                </a:effectLst>
                <a:latin typeface="Consolas" pitchFamily="49" charset="0"/>
                <a:cs typeface="Consolas" pitchFamily="49" charset="0"/>
              </a:rPr>
              <a:t>text-decoration:</a:t>
            </a:r>
          </a:p>
          <a:p>
            <a:pPr eaLnBrk="0" hangingPunct="0">
              <a:lnSpc>
                <a:spcPct val="110000"/>
              </a:lnSpc>
              <a:buClr>
                <a:schemeClr val="accent5">
                  <a:lumMod val="40000"/>
                  <a:lumOff val="60000"/>
                </a:schemeClr>
              </a:buClr>
              <a:buSzPct val="70000"/>
            </a:pPr>
            <a:r>
              <a:rPr lang="en-US" sz="3200" b="1" noProof="1">
                <a:solidFill>
                  <a:srgbClr val="CC9900"/>
                </a:solidFill>
                <a:effectLst>
                  <a:outerShdw blurRad="38100" dist="38100" dir="2700000" algn="tl">
                    <a:srgbClr val="000000">
                      <a:alpha val="43137"/>
                    </a:srgbClr>
                  </a:outerShdw>
                </a:effectLst>
                <a:latin typeface="Consolas" pitchFamily="49" charset="0"/>
                <a:cs typeface="Consolas" pitchFamily="49" charset="0"/>
              </a:rPr>
              <a:t>    underline;</a:t>
            </a:r>
          </a:p>
          <a:p>
            <a:pPr eaLnBrk="0" hangingPunct="0">
              <a:lnSpc>
                <a:spcPct val="110000"/>
              </a:lnSpc>
              <a:buClr>
                <a:schemeClr val="accent5">
                  <a:lumMod val="40000"/>
                  <a:lumOff val="60000"/>
                </a:schemeClr>
              </a:buClr>
              <a:buSzPct val="70000"/>
            </a:pPr>
            <a:r>
              <a:rPr lang="en-US" sz="3200" b="1" noProof="1">
                <a:solidFill>
                  <a:srgbClr val="CC9900"/>
                </a:solidFill>
                <a:effectLst>
                  <a:outerShdw blurRad="38100" dist="38100" dir="2700000" algn="tl">
                    <a:srgbClr val="000000">
                      <a:alpha val="43137"/>
                    </a:srgbClr>
                  </a:outerShdw>
                </a:effectLst>
                <a:latin typeface="Consolas" pitchFamily="49" charset="0"/>
                <a:cs typeface="Consolas" pitchFamily="49" charset="0"/>
              </a:rPr>
              <a:t>  color: #C00;</a:t>
            </a:r>
          </a:p>
          <a:p>
            <a:pPr eaLnBrk="0" hangingPunct="0">
              <a:lnSpc>
                <a:spcPct val="110000"/>
              </a:lnSpc>
              <a:buClr>
                <a:schemeClr val="accent5">
                  <a:lumMod val="40000"/>
                  <a:lumOff val="60000"/>
                </a:schemeClr>
              </a:buClr>
              <a:buSzPct val="70000"/>
            </a:pPr>
            <a:r>
              <a:rPr lang="en-US" sz="3200" b="1" noProof="1">
                <a:solidFill>
                  <a:srgbClr val="CC9900"/>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40" name="Rectangle 39"/>
          <p:cNvSpPr>
            <a:spLocks noChangeArrowheads="1"/>
          </p:cNvSpPr>
          <p:nvPr/>
        </p:nvSpPr>
        <p:spPr bwMode="auto">
          <a:xfrm>
            <a:off x="834376" y="6217442"/>
            <a:ext cx="10867800" cy="60414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eaLnBrk="0" hangingPunct="0">
              <a:lnSpc>
                <a:spcPct val="110000"/>
              </a:lnSpc>
              <a:buClr>
                <a:schemeClr val="accent5">
                  <a:lumMod val="40000"/>
                  <a:lumOff val="60000"/>
                </a:schemeClr>
              </a:buClr>
              <a:buSzPct val="70000"/>
            </a:pP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&lt;h1 id="</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header</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class="</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intro</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"&gt;HTML and CSS&lt;/h1&gt;</a:t>
            </a:r>
          </a:p>
        </p:txBody>
      </p:sp>
      <p:sp>
        <p:nvSpPr>
          <p:cNvPr id="51" name="Rectangle 50"/>
          <p:cNvSpPr>
            <a:spLocks noChangeArrowheads="1"/>
          </p:cNvSpPr>
          <p:nvPr/>
        </p:nvSpPr>
        <p:spPr bwMode="auto">
          <a:xfrm>
            <a:off x="1662145" y="2358374"/>
            <a:ext cx="1352548" cy="60414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eaLnBrk="0" hangingPunct="0">
              <a:lnSpc>
                <a:spcPct val="110000"/>
              </a:lnSpc>
              <a:buClr>
                <a:schemeClr val="accent5">
                  <a:lumMod val="40000"/>
                  <a:lumOff val="60000"/>
                </a:schemeClr>
              </a:buClr>
              <a:buSzPct val="70000"/>
            </a:pPr>
            <a:endPar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53" name="Rectangle 52"/>
          <p:cNvSpPr>
            <a:spLocks noChangeArrowheads="1"/>
          </p:cNvSpPr>
          <p:nvPr/>
        </p:nvSpPr>
        <p:spPr bwMode="auto">
          <a:xfrm>
            <a:off x="2740853" y="6196478"/>
            <a:ext cx="1373980" cy="60414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eaLnBrk="0" hangingPunct="0">
              <a:lnSpc>
                <a:spcPct val="110000"/>
              </a:lnSpc>
              <a:buClr>
                <a:schemeClr val="accent5">
                  <a:lumMod val="40000"/>
                  <a:lumOff val="60000"/>
                </a:schemeClr>
              </a:buClr>
              <a:buSzPct val="70000"/>
            </a:pPr>
            <a:endPar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1" name="Rectangle 40"/>
          <p:cNvSpPr>
            <a:spLocks noChangeArrowheads="1"/>
          </p:cNvSpPr>
          <p:nvPr/>
        </p:nvSpPr>
        <p:spPr bwMode="auto">
          <a:xfrm>
            <a:off x="3181383" y="2371227"/>
            <a:ext cx="1185862" cy="60414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eaLnBrk="0" hangingPunct="0">
              <a:lnSpc>
                <a:spcPct val="110000"/>
              </a:lnSpc>
              <a:buClr>
                <a:schemeClr val="accent5">
                  <a:lumMod val="40000"/>
                  <a:lumOff val="60000"/>
                </a:schemeClr>
              </a:buClr>
              <a:buSzPct val="70000"/>
            </a:pPr>
            <a:endPar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52" name="Rectangle 51"/>
          <p:cNvSpPr>
            <a:spLocks noChangeArrowheads="1"/>
          </p:cNvSpPr>
          <p:nvPr/>
        </p:nvSpPr>
        <p:spPr bwMode="auto">
          <a:xfrm>
            <a:off x="969203" y="2361787"/>
            <a:ext cx="440531" cy="60414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eaLnBrk="0" hangingPunct="0">
              <a:lnSpc>
                <a:spcPct val="110000"/>
              </a:lnSpc>
              <a:buClr>
                <a:schemeClr val="accent5">
                  <a:lumMod val="40000"/>
                  <a:lumOff val="60000"/>
                </a:schemeClr>
              </a:buClr>
              <a:buSzPct val="70000"/>
            </a:pPr>
            <a:endParaRPr lang="en-US" sz="3200" b="1" noProof="1">
              <a:solidFill>
                <a:srgbClr val="CC9900"/>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54" name="Rectangle 53"/>
          <p:cNvSpPr>
            <a:spLocks noChangeArrowheads="1"/>
          </p:cNvSpPr>
          <p:nvPr/>
        </p:nvSpPr>
        <p:spPr bwMode="auto">
          <a:xfrm>
            <a:off x="6096034" y="6197545"/>
            <a:ext cx="1152525" cy="60414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eaLnBrk="0" hangingPunct="0">
              <a:lnSpc>
                <a:spcPct val="110000"/>
              </a:lnSpc>
              <a:buClr>
                <a:schemeClr val="accent5">
                  <a:lumMod val="40000"/>
                  <a:lumOff val="60000"/>
                </a:schemeClr>
              </a:buClr>
              <a:buSzPct val="70000"/>
            </a:pPr>
            <a:endPar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 name="Slide Number Placeholder 1"/>
          <p:cNvSpPr>
            <a:spLocks noGrp="1"/>
          </p:cNvSpPr>
          <p:nvPr>
            <p:ph type="sldNum" sz="quarter" idx="4"/>
          </p:nvPr>
        </p:nvSpPr>
        <p:spPr>
          <a:xfrm>
            <a:off x="11738688" y="7200864"/>
            <a:ext cx="428822" cy="196477"/>
          </a:xfrm>
          <a:prstGeom prst="rect">
            <a:avLst/>
          </a:prstGeom>
        </p:spPr>
        <p:txBody>
          <a:bodyPr vert="horz" lIns="36000" tIns="36000" rIns="36000" bIns="36000" rtlCol="0" anchor="ctr"/>
          <a:lstStyle>
            <a:defPPr>
              <a:defRPr lang="en-US"/>
            </a:defPPr>
            <a:lvl1pPr marL="0" algn="r" defTabSz="1218987" rtl="0" eaLnBrk="1" latinLnBrk="0" hangingPunct="1">
              <a:defRPr sz="10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C014DD1E-5D91-48A3-AD6D-45FBA980D106}" type="slidenum">
              <a:rPr lang="en-US" smtClean="0"/>
              <a:pPr/>
              <a:t>88</a:t>
            </a:fld>
            <a:endParaRPr lang="en-US" dirty="0"/>
          </a:p>
        </p:txBody>
      </p:sp>
      <p:sp>
        <p:nvSpPr>
          <p:cNvPr id="4" name="Title 3"/>
          <p:cNvSpPr>
            <a:spLocks noGrp="1"/>
          </p:cNvSpPr>
          <p:nvPr>
            <p:ph type="title"/>
          </p:nvPr>
        </p:nvSpPr>
        <p:spPr>
          <a:xfrm>
            <a:off x="362680" y="716203"/>
            <a:ext cx="9577597" cy="1110780"/>
          </a:xfrm>
        </p:spPr>
        <p:txBody>
          <a:bodyPr/>
          <a:lstStyle/>
          <a:p>
            <a:r>
              <a:rPr lang="en-US" dirty="0"/>
              <a:t>Combining Multiple Selectors</a:t>
            </a:r>
            <a:endParaRPr lang="en-GB" dirty="0"/>
          </a:p>
        </p:txBody>
      </p:sp>
      <p:sp>
        <p:nvSpPr>
          <p:cNvPr id="55" name="Rectangle 54"/>
          <p:cNvSpPr>
            <a:spLocks noChangeArrowheads="1"/>
          </p:cNvSpPr>
          <p:nvPr/>
        </p:nvSpPr>
        <p:spPr bwMode="auto">
          <a:xfrm>
            <a:off x="1176370" y="6196478"/>
            <a:ext cx="471586" cy="60414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eaLnBrk="0" hangingPunct="0">
              <a:lnSpc>
                <a:spcPct val="110000"/>
              </a:lnSpc>
              <a:buClr>
                <a:schemeClr val="accent5">
                  <a:lumMod val="40000"/>
                  <a:lumOff val="60000"/>
                </a:schemeClr>
              </a:buClr>
              <a:buSzPct val="70000"/>
            </a:pPr>
            <a:endPar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4531" y="2481155"/>
            <a:ext cx="5793542" cy="2477501"/>
          </a:xfrm>
          <a:prstGeom prst="rect">
            <a:avLst/>
          </a:prstGeom>
        </p:spPr>
      </p:pic>
    </p:spTree>
    <p:extLst>
      <p:ext uri="{BB962C8B-B14F-4D97-AF65-F5344CB8AC3E}">
        <p14:creationId xmlns:p14="http://schemas.microsoft.com/office/powerpoint/2010/main" val="3310238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53" grpId="0" animBg="1"/>
      <p:bldP spid="54" grpId="0" animBg="1"/>
      <p:bldP spid="55"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33600" y="1272695"/>
            <a:ext cx="7924800" cy="820600"/>
          </a:xfrm>
        </p:spPr>
        <p:txBody>
          <a:bodyPr/>
          <a:lstStyle/>
          <a:p>
            <a:r>
              <a:rPr lang="en-US" dirty="0"/>
              <a:t>Pseudo Selectors</a:t>
            </a:r>
          </a:p>
        </p:txBody>
      </p:sp>
      <p:sp>
        <p:nvSpPr>
          <p:cNvPr id="3" name="Subtitle 2"/>
          <p:cNvSpPr>
            <a:spLocks noGrp="1"/>
          </p:cNvSpPr>
          <p:nvPr>
            <p:ph type="subTitle" idx="1"/>
          </p:nvPr>
        </p:nvSpPr>
        <p:spPr>
          <a:xfrm>
            <a:off x="1371600" y="2169495"/>
            <a:ext cx="9448800" cy="721520"/>
          </a:xfrm>
        </p:spPr>
        <p:txBody>
          <a:bodyPr/>
          <a:lstStyle/>
          <a:p>
            <a:r>
              <a:rPr lang="en-US" dirty="0"/>
              <a:t>Relative to Element Content or State</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99973" y="3124200"/>
            <a:ext cx="5392057" cy="3276424"/>
          </a:xfrm>
          <a:prstGeom prst="roundRect">
            <a:avLst>
              <a:gd name="adj" fmla="val 3156"/>
            </a:avLst>
          </a:prstGeom>
          <a:solidFill>
            <a:srgbClr val="FFFFFF">
              <a:shade val="85000"/>
            </a:srgbClr>
          </a:solidFill>
          <a:ln>
            <a:noFill/>
          </a:ln>
          <a:effectLst/>
        </p:spPr>
      </p:pic>
    </p:spTree>
    <p:extLst>
      <p:ext uri="{BB962C8B-B14F-4D97-AF65-F5344CB8AC3E}">
        <p14:creationId xmlns:p14="http://schemas.microsoft.com/office/powerpoint/2010/main" val="1151920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Mosaic – the first graphical browser</a:t>
            </a:r>
          </a:p>
        </p:txBody>
      </p:sp>
      <p:sp>
        <p:nvSpPr>
          <p:cNvPr id="3" name="Content Placeholder 2"/>
          <p:cNvSpPr>
            <a:spLocks noGrp="1"/>
          </p:cNvSpPr>
          <p:nvPr>
            <p:ph idx="1"/>
          </p:nvPr>
        </p:nvSpPr>
        <p:spPr/>
        <p:txBody>
          <a:bodyPr/>
          <a:lstStyle/>
          <a:p>
            <a:endParaRPr lang="en-IN"/>
          </a:p>
        </p:txBody>
      </p:sp>
      <p:pic>
        <p:nvPicPr>
          <p:cNvPr id="3074" name="Picture 2" descr="screenshot of Mosa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4305" y="2047805"/>
            <a:ext cx="6419850" cy="3952876"/>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a:extLst>
              <a:ext uri="{FF2B5EF4-FFF2-40B4-BE49-F238E27FC236}">
                <a16:creationId xmlns:a16="http://schemas.microsoft.com/office/drawing/2014/main" id="{ECD2F77A-675D-4946-AB1E-F72008D3CB0D}"/>
              </a:ext>
            </a:extLst>
          </p:cNvPr>
          <p:cNvSpPr>
            <a:spLocks noGrp="1"/>
          </p:cNvSpPr>
          <p:nvPr>
            <p:ph type="ftr" sz="quarter" idx="11"/>
          </p:nvPr>
        </p:nvSpPr>
        <p:spPr>
          <a:xfrm>
            <a:off x="1104900" y="6356350"/>
            <a:ext cx="9980682" cy="365125"/>
          </a:xfrm>
        </p:spPr>
        <p:txBody>
          <a:bodyPr/>
          <a:lstStyle/>
          <a:p>
            <a:r>
              <a:rPr lang="en-IN" dirty="0"/>
              <a:t>Source: Browser Museum  </a:t>
            </a:r>
            <a:r>
              <a:rPr lang="en-IN" dirty="0">
                <a:hlinkClick r:id="rId3"/>
              </a:rPr>
              <a:t>http://www.donmouth.co.uk/web_design/browsermuseum/browsermuseum.html</a:t>
            </a:r>
            <a:endParaRPr lang="en-IN" dirty="0"/>
          </a:p>
        </p:txBody>
      </p:sp>
    </p:spTree>
    <p:extLst>
      <p:ext uri="{BB962C8B-B14F-4D97-AF65-F5344CB8AC3E}">
        <p14:creationId xmlns:p14="http://schemas.microsoft.com/office/powerpoint/2010/main" val="365534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Pseudo Selector (:hover)</a:t>
            </a:r>
            <a:endParaRPr lang="en-GB" dirty="0"/>
          </a:p>
        </p:txBody>
      </p:sp>
      <p:sp>
        <p:nvSpPr>
          <p:cNvPr id="7" name="Rectangle 4"/>
          <p:cNvSpPr>
            <a:spLocks noChangeArrowheads="1"/>
          </p:cNvSpPr>
          <p:nvPr/>
        </p:nvSpPr>
        <p:spPr bwMode="auto">
          <a:xfrm>
            <a:off x="655348" y="3579118"/>
            <a:ext cx="6705600" cy="255454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GB" sz="32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a:hover {</a:t>
            </a:r>
          </a:p>
          <a:p>
            <a:pPr eaLnBrk="0" hangingPunct="0">
              <a:buClr>
                <a:schemeClr val="accent5">
                  <a:lumMod val="40000"/>
                  <a:lumOff val="60000"/>
                </a:schemeClr>
              </a:buClr>
              <a:buSzPct val="70000"/>
              <a:defRPr/>
            </a:pPr>
            <a:r>
              <a:rPr lang="en-US" sz="32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solidFill>
                  <a:srgbClr val="CC9900"/>
                </a:solidFill>
                <a:effectLst>
                  <a:outerShdw blurRad="38100" dist="38100" dir="2700000" algn="tl">
                    <a:srgbClr val="000000">
                      <a:alpha val="43137"/>
                    </a:srgbClr>
                  </a:outerShdw>
                </a:effectLst>
                <a:latin typeface="Consolas" pitchFamily="49" charset="0"/>
                <a:cs typeface="Consolas" pitchFamily="49" charset="0"/>
              </a:rPr>
              <a:t>color: #D48F29;</a:t>
            </a:r>
          </a:p>
          <a:p>
            <a:pPr eaLnBrk="0" hangingPunct="0">
              <a:buClr>
                <a:schemeClr val="accent5">
                  <a:lumMod val="40000"/>
                  <a:lumOff val="60000"/>
                </a:schemeClr>
              </a:buClr>
              <a:buSzPct val="70000"/>
              <a:defRPr/>
            </a:pPr>
            <a:r>
              <a:rPr lang="en-US" sz="3200" b="1" noProof="1">
                <a:solidFill>
                  <a:srgbClr val="CC9900"/>
                </a:solidFill>
                <a:effectLst>
                  <a:outerShdw blurRad="38100" dist="38100" dir="2700000" algn="tl">
                    <a:srgbClr val="000000">
                      <a:alpha val="43137"/>
                    </a:srgbClr>
                  </a:outerShdw>
                </a:effectLst>
                <a:latin typeface="Consolas" pitchFamily="49" charset="0"/>
                <a:cs typeface="Consolas" pitchFamily="49" charset="0"/>
              </a:rPr>
              <a:t>  text-decoration:</a:t>
            </a:r>
          </a:p>
          <a:p>
            <a:pPr eaLnBrk="0" hangingPunct="0">
              <a:buClr>
                <a:schemeClr val="accent5">
                  <a:lumMod val="40000"/>
                  <a:lumOff val="60000"/>
                </a:schemeClr>
              </a:buClr>
              <a:buSzPct val="70000"/>
              <a:defRPr/>
            </a:pPr>
            <a:r>
              <a:rPr lang="en-US" sz="3200" b="1" noProof="1">
                <a:solidFill>
                  <a:srgbClr val="CC9900"/>
                </a:solidFill>
                <a:effectLst>
                  <a:outerShdw blurRad="38100" dist="38100" dir="2700000" algn="tl">
                    <a:srgbClr val="000000">
                      <a:alpha val="43137"/>
                    </a:srgbClr>
                  </a:outerShdw>
                </a:effectLst>
                <a:latin typeface="Consolas" pitchFamily="49" charset="0"/>
                <a:cs typeface="Consolas" pitchFamily="49" charset="0"/>
              </a:rPr>
              <a:t>    underline overline;</a:t>
            </a:r>
            <a:endParaRPr lang="en-GB" sz="3200" b="1" noProof="1">
              <a:solidFill>
                <a:srgbClr val="CC9900"/>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defRPr/>
            </a:pPr>
            <a:r>
              <a:rPr lang="en-GB" sz="32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a:t>
            </a:r>
            <a:endParaRPr lang="en-GB"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9" name="Rectangle 4"/>
          <p:cNvSpPr>
            <a:spLocks noChangeArrowheads="1"/>
          </p:cNvSpPr>
          <p:nvPr/>
        </p:nvSpPr>
        <p:spPr bwMode="auto">
          <a:xfrm>
            <a:off x="655348" y="1796266"/>
            <a:ext cx="6705600" cy="58477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32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&lt;a href="#"&gt;</a:t>
            </a:r>
            <a:r>
              <a:rPr lang="en-US" sz="3200" b="1" noProof="1">
                <a:solidFill>
                  <a:srgbClr val="CC9900"/>
                </a:solidFill>
                <a:effectLst>
                  <a:outerShdw blurRad="38100" dist="38100" dir="2700000" algn="tl">
                    <a:srgbClr val="000000">
                      <a:alpha val="43137"/>
                    </a:srgbClr>
                  </a:outerShdw>
                </a:effectLst>
                <a:latin typeface="Consolas" pitchFamily="49" charset="0"/>
                <a:cs typeface="Consolas" pitchFamily="49" charset="0"/>
              </a:rPr>
              <a:t>Go to Google</a:t>
            </a:r>
            <a:r>
              <a:rPr lang="en-US" sz="32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&lt;/a&gt;</a:t>
            </a:r>
            <a:endParaRPr lang="en-GB" sz="3200" b="1" noProof="1">
              <a:solidFill>
                <a:srgbClr val="F3CD60"/>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0" name="Down Arrow 9"/>
          <p:cNvSpPr/>
          <p:nvPr/>
        </p:nvSpPr>
        <p:spPr>
          <a:xfrm>
            <a:off x="9465978" y="3225453"/>
            <a:ext cx="415528" cy="4989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8185" y="1345403"/>
            <a:ext cx="3011117" cy="1486501"/>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2948" y="4117903"/>
            <a:ext cx="3001588" cy="1476972"/>
          </a:xfrm>
          <a:prstGeom prst="rect">
            <a:avLst/>
          </a:prstGeom>
        </p:spPr>
      </p:pic>
    </p:spTree>
    <p:extLst>
      <p:ext uri="{BB962C8B-B14F-4D97-AF65-F5344CB8AC3E}">
        <p14:creationId xmlns:p14="http://schemas.microsoft.com/office/powerpoint/2010/main" val="3402019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Pseudo Selector (:visited)</a:t>
            </a:r>
            <a:endParaRPr lang="en-GB" dirty="0"/>
          </a:p>
        </p:txBody>
      </p:sp>
      <p:sp>
        <p:nvSpPr>
          <p:cNvPr id="7" name="Rectangle 4"/>
          <p:cNvSpPr>
            <a:spLocks noChangeArrowheads="1"/>
          </p:cNvSpPr>
          <p:nvPr/>
        </p:nvSpPr>
        <p:spPr bwMode="auto">
          <a:xfrm>
            <a:off x="762000" y="4489551"/>
            <a:ext cx="6477000" cy="156966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GB" sz="32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a:visited {</a:t>
            </a:r>
          </a:p>
          <a:p>
            <a:pPr eaLnBrk="0" hangingPunct="0">
              <a:buClr>
                <a:schemeClr val="accent5">
                  <a:lumMod val="40000"/>
                  <a:lumOff val="60000"/>
                </a:schemeClr>
              </a:buClr>
              <a:buSzPct val="70000"/>
              <a:defRPr/>
            </a:pPr>
            <a:r>
              <a:rPr lang="en-US" sz="32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solidFill>
                  <a:srgbClr val="CC9900"/>
                </a:solidFill>
                <a:effectLst>
                  <a:outerShdw blurRad="38100" dist="38100" dir="2700000" algn="tl">
                    <a:srgbClr val="000000">
                      <a:alpha val="43137"/>
                    </a:srgbClr>
                  </a:outerShdw>
                </a:effectLst>
                <a:latin typeface="Consolas" pitchFamily="49" charset="0"/>
                <a:cs typeface="Consolas" pitchFamily="49" charset="0"/>
              </a:rPr>
              <a:t>color:#D48F29;</a:t>
            </a:r>
          </a:p>
          <a:p>
            <a:pPr eaLnBrk="0" hangingPunct="0">
              <a:buClr>
                <a:schemeClr val="accent5">
                  <a:lumMod val="40000"/>
                  <a:lumOff val="60000"/>
                </a:schemeClr>
              </a:buClr>
              <a:buSzPct val="70000"/>
              <a:defRPr/>
            </a:pPr>
            <a:r>
              <a:rPr lang="en-GB" sz="32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a:t>
            </a:r>
            <a:endParaRPr lang="en-GB"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9" name="Rectangle 4"/>
          <p:cNvSpPr>
            <a:spLocks noChangeArrowheads="1"/>
          </p:cNvSpPr>
          <p:nvPr/>
        </p:nvSpPr>
        <p:spPr bwMode="auto">
          <a:xfrm>
            <a:off x="762000" y="1917771"/>
            <a:ext cx="6477000" cy="58477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32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&lt;a href="#"&gt;</a:t>
            </a:r>
            <a:r>
              <a:rPr lang="en-US" sz="3200" b="1" noProof="1">
                <a:solidFill>
                  <a:srgbClr val="CC9900"/>
                </a:solidFill>
                <a:effectLst>
                  <a:outerShdw blurRad="38100" dist="38100" dir="2700000" algn="tl">
                    <a:srgbClr val="000000">
                      <a:alpha val="43137"/>
                    </a:srgbClr>
                  </a:outerShdw>
                </a:effectLst>
                <a:latin typeface="Consolas" pitchFamily="49" charset="0"/>
                <a:cs typeface="Consolas" pitchFamily="49" charset="0"/>
              </a:rPr>
              <a:t>Go to Google</a:t>
            </a:r>
            <a:r>
              <a:rPr lang="en-US" sz="32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&lt;/a&gt;</a:t>
            </a:r>
            <a:endParaRPr lang="en-GB" sz="3200" b="1" noProof="1">
              <a:solidFill>
                <a:srgbClr val="F3CD60"/>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0" name="Down Arrow 9"/>
          <p:cNvSpPr/>
          <p:nvPr/>
        </p:nvSpPr>
        <p:spPr>
          <a:xfrm>
            <a:off x="9309748" y="3500101"/>
            <a:ext cx="444562" cy="4904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7990" y="1419265"/>
            <a:ext cx="2668078" cy="1581789"/>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7990" y="4489552"/>
            <a:ext cx="2668078" cy="1569660"/>
          </a:xfrm>
          <a:prstGeom prst="rect">
            <a:avLst/>
          </a:prstGeom>
        </p:spPr>
      </p:pic>
    </p:spTree>
    <p:extLst>
      <p:ext uri="{BB962C8B-B14F-4D97-AF65-F5344CB8AC3E}">
        <p14:creationId xmlns:p14="http://schemas.microsoft.com/office/powerpoint/2010/main" val="105738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Pseudo Selector (:active)</a:t>
            </a:r>
            <a:endParaRPr lang="en-GB" dirty="0"/>
          </a:p>
        </p:txBody>
      </p:sp>
      <p:sp>
        <p:nvSpPr>
          <p:cNvPr id="7" name="Rectangle 4"/>
          <p:cNvSpPr>
            <a:spLocks noChangeArrowheads="1"/>
          </p:cNvSpPr>
          <p:nvPr/>
        </p:nvSpPr>
        <p:spPr bwMode="auto">
          <a:xfrm>
            <a:off x="608012" y="4506634"/>
            <a:ext cx="5486400" cy="156966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GB" sz="32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html:active {</a:t>
            </a:r>
          </a:p>
          <a:p>
            <a:pPr eaLnBrk="0" hangingPunct="0">
              <a:buClr>
                <a:schemeClr val="accent5">
                  <a:lumMod val="40000"/>
                  <a:lumOff val="60000"/>
                </a:schemeClr>
              </a:buClr>
              <a:buSzPct val="70000"/>
              <a:defRPr/>
            </a:pPr>
            <a:r>
              <a:rPr lang="en-US" sz="32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solidFill>
                  <a:srgbClr val="CC9900"/>
                </a:solidFill>
                <a:effectLst>
                  <a:outerShdw blurRad="38100" dist="38100" dir="2700000" algn="tl">
                    <a:srgbClr val="000000">
                      <a:alpha val="43137"/>
                    </a:srgbClr>
                  </a:outerShdw>
                </a:effectLst>
                <a:latin typeface="Consolas" pitchFamily="49" charset="0"/>
                <a:cs typeface="Consolas" pitchFamily="49" charset="0"/>
              </a:rPr>
              <a:t>background: yellow;</a:t>
            </a:r>
          </a:p>
          <a:p>
            <a:pPr eaLnBrk="0" hangingPunct="0">
              <a:buClr>
                <a:schemeClr val="accent5">
                  <a:lumMod val="40000"/>
                  <a:lumOff val="60000"/>
                </a:schemeClr>
              </a:buClr>
              <a:buSzPct val="70000"/>
              <a:defRPr/>
            </a:pPr>
            <a:r>
              <a:rPr lang="en-GB" sz="32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a:t>
            </a:r>
            <a:endParaRPr lang="en-GB"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9" name="Rectangle 4"/>
          <p:cNvSpPr>
            <a:spLocks noChangeArrowheads="1"/>
          </p:cNvSpPr>
          <p:nvPr/>
        </p:nvSpPr>
        <p:spPr bwMode="auto">
          <a:xfrm>
            <a:off x="608012" y="1958641"/>
            <a:ext cx="5486400" cy="58477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32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&lt;h2&gt;</a:t>
            </a:r>
            <a:r>
              <a:rPr lang="en-US" sz="3200" b="1" noProof="1">
                <a:solidFill>
                  <a:srgbClr val="CC9900"/>
                </a:solidFill>
                <a:effectLst>
                  <a:outerShdw blurRad="38100" dist="38100" dir="2700000" algn="tl">
                    <a:srgbClr val="000000">
                      <a:alpha val="43137"/>
                    </a:srgbClr>
                  </a:outerShdw>
                </a:effectLst>
                <a:latin typeface="Consolas" pitchFamily="49" charset="0"/>
                <a:cs typeface="Consolas" pitchFamily="49" charset="0"/>
              </a:rPr>
              <a:t>click anywhere</a:t>
            </a:r>
            <a:r>
              <a:rPr lang="en-US" sz="32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&lt;/h2&gt;</a:t>
            </a:r>
            <a:endParaRPr lang="en-GB" sz="3200" b="1" noProof="1">
              <a:solidFill>
                <a:srgbClr val="F3CD60"/>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0" name="Down Arrow 9"/>
          <p:cNvSpPr/>
          <p:nvPr/>
        </p:nvSpPr>
        <p:spPr>
          <a:xfrm>
            <a:off x="8915462" y="3468271"/>
            <a:ext cx="496657" cy="6024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8395" y="1223985"/>
            <a:ext cx="5030788" cy="2047124"/>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8395" y="4267902"/>
            <a:ext cx="5030788" cy="2047124"/>
          </a:xfrm>
          <a:prstGeom prst="rect">
            <a:avLst/>
          </a:prstGeom>
        </p:spPr>
      </p:pic>
    </p:spTree>
    <p:extLst>
      <p:ext uri="{BB962C8B-B14F-4D97-AF65-F5344CB8AC3E}">
        <p14:creationId xmlns:p14="http://schemas.microsoft.com/office/powerpoint/2010/main" val="375608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Pseudo Selector (:first-line)</a:t>
            </a:r>
            <a:endParaRPr lang="en-GB" dirty="0"/>
          </a:p>
        </p:txBody>
      </p:sp>
      <p:sp>
        <p:nvSpPr>
          <p:cNvPr id="7" name="Rectangle 4"/>
          <p:cNvSpPr>
            <a:spLocks noChangeArrowheads="1"/>
          </p:cNvSpPr>
          <p:nvPr/>
        </p:nvSpPr>
        <p:spPr bwMode="auto">
          <a:xfrm>
            <a:off x="5410201" y="4651458"/>
            <a:ext cx="6103031" cy="181588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GB" sz="28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p:first-line {</a:t>
            </a:r>
          </a:p>
          <a:p>
            <a:pPr eaLnBrk="0" hangingPunct="0">
              <a:buClr>
                <a:schemeClr val="accent5">
                  <a:lumMod val="40000"/>
                  <a:lumOff val="60000"/>
                </a:schemeClr>
              </a:buClr>
              <a:buSzPct val="70000"/>
              <a:defRPr/>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rgbClr val="CC9900"/>
                </a:solidFill>
                <a:effectLst>
                  <a:outerShdw blurRad="38100" dist="38100" dir="2700000" algn="tl">
                    <a:srgbClr val="000000">
                      <a:alpha val="43137"/>
                    </a:srgbClr>
                  </a:outerShdw>
                </a:effectLst>
                <a:latin typeface="Consolas" pitchFamily="49" charset="0"/>
                <a:cs typeface="Consolas" pitchFamily="49" charset="0"/>
              </a:rPr>
              <a:t>color:blue;</a:t>
            </a:r>
            <a:endParaRPr lang="en-GB" sz="2800" b="1" noProof="1">
              <a:solidFill>
                <a:srgbClr val="CC9900"/>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defRPr/>
            </a:pPr>
            <a:r>
              <a:rPr lang="en-US" sz="2800" b="1" noProof="1">
                <a:solidFill>
                  <a:srgbClr val="CC9900"/>
                </a:solidFill>
                <a:effectLst>
                  <a:outerShdw blurRad="38100" dist="38100" dir="2700000" algn="tl">
                    <a:srgbClr val="000000">
                      <a:alpha val="43137"/>
                    </a:srgbClr>
                  </a:outerShdw>
                </a:effectLst>
                <a:latin typeface="Consolas" pitchFamily="49" charset="0"/>
                <a:cs typeface="Consolas" pitchFamily="49" charset="0"/>
              </a:rPr>
              <a:t>  background-color: lightblue;</a:t>
            </a:r>
          </a:p>
          <a:p>
            <a:pPr eaLnBrk="0" hangingPunct="0">
              <a:buClr>
                <a:schemeClr val="accent5">
                  <a:lumMod val="40000"/>
                  <a:lumOff val="60000"/>
                </a:schemeClr>
              </a:buClr>
              <a:buSzPct val="70000"/>
              <a:defRPr/>
            </a:pPr>
            <a:r>
              <a:rPr lang="en-GB" sz="28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a:t>
            </a:r>
            <a:endParaRPr lang="en-GB"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9" name="Rectangle 4"/>
          <p:cNvSpPr>
            <a:spLocks noChangeArrowheads="1"/>
          </p:cNvSpPr>
          <p:nvPr/>
        </p:nvSpPr>
        <p:spPr bwMode="auto">
          <a:xfrm>
            <a:off x="685800" y="4651458"/>
            <a:ext cx="4484912" cy="181588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28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&lt;p&gt;</a:t>
            </a:r>
            <a:r>
              <a:rPr lang="en-US" sz="2800" b="1" noProof="1">
                <a:solidFill>
                  <a:srgbClr val="CC9900"/>
                </a:solidFill>
                <a:effectLst>
                  <a:outerShdw blurRad="38100" dist="38100" dir="2700000" algn="tl">
                    <a:srgbClr val="000000">
                      <a:alpha val="43137"/>
                    </a:srgbClr>
                  </a:outerShdw>
                </a:effectLst>
                <a:latin typeface="Consolas" pitchFamily="49" charset="0"/>
                <a:cs typeface="Consolas" pitchFamily="49" charset="0"/>
              </a:rPr>
              <a:t>Lorem ipsum dolor sit amet, consectetur adipiscing elit.</a:t>
            </a:r>
          </a:p>
          <a:p>
            <a:pPr eaLnBrk="0" hangingPunct="0">
              <a:buClr>
                <a:schemeClr val="accent5">
                  <a:lumMod val="40000"/>
                  <a:lumOff val="60000"/>
                </a:schemeClr>
              </a:buClr>
              <a:buSzPct val="70000"/>
              <a:defRPr/>
            </a:pPr>
            <a:r>
              <a:rPr lang="en-US" sz="28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&lt;/p&gt;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8856" y="1954621"/>
            <a:ext cx="6765631" cy="2696837"/>
          </a:xfrm>
          <a:prstGeom prst="rect">
            <a:avLst/>
          </a:prstGeom>
        </p:spPr>
      </p:pic>
    </p:spTree>
    <p:extLst>
      <p:ext uri="{BB962C8B-B14F-4D97-AF65-F5344CB8AC3E}">
        <p14:creationId xmlns:p14="http://schemas.microsoft.com/office/powerpoint/2010/main" val="4110973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D3722-93A8-447A-900B-32211D611781}"/>
              </a:ext>
            </a:extLst>
          </p:cNvPr>
          <p:cNvSpPr>
            <a:spLocks noGrp="1"/>
          </p:cNvSpPr>
          <p:nvPr>
            <p:ph type="title"/>
          </p:nvPr>
        </p:nvSpPr>
        <p:spPr/>
        <p:txBody>
          <a:bodyPr/>
          <a:lstStyle/>
          <a:p>
            <a:r>
              <a:rPr lang="en-IN" dirty="0"/>
              <a:t>&lt;SPAN&gt; &amp; &lt;DIV&gt;</a:t>
            </a:r>
          </a:p>
        </p:txBody>
      </p:sp>
      <p:sp>
        <p:nvSpPr>
          <p:cNvPr id="3" name="Content Placeholder 2">
            <a:extLst>
              <a:ext uri="{FF2B5EF4-FFF2-40B4-BE49-F238E27FC236}">
                <a16:creationId xmlns:a16="http://schemas.microsoft.com/office/drawing/2014/main" id="{4DE0357C-88C2-45C7-B5A6-D555AA1182E8}"/>
              </a:ext>
            </a:extLst>
          </p:cNvPr>
          <p:cNvSpPr>
            <a:spLocks noGrp="1"/>
          </p:cNvSpPr>
          <p:nvPr>
            <p:ph idx="1"/>
          </p:nvPr>
        </p:nvSpPr>
        <p:spPr/>
        <p:txBody>
          <a:bodyPr/>
          <a:lstStyle/>
          <a:p>
            <a:endParaRPr lang="en-IN" dirty="0"/>
          </a:p>
          <a:p>
            <a:r>
              <a:rPr lang="en-IN" dirty="0"/>
              <a:t>They are used to group together a chunk of HTML and hook some information onto that chunk</a:t>
            </a:r>
          </a:p>
          <a:p>
            <a:r>
              <a:rPr lang="en-IN" dirty="0"/>
              <a:t>The difference between span and div is that a span element is in-line and usually used for a small chunk of HTML inside a line (such as inside a paragraph) whereas a div (division) element is block-line (which is basically equivalent to having a line-break before and after it) and used to group larger chunks of code.</a:t>
            </a:r>
          </a:p>
        </p:txBody>
      </p:sp>
    </p:spTree>
    <p:extLst>
      <p:ext uri="{BB962C8B-B14F-4D97-AF65-F5344CB8AC3E}">
        <p14:creationId xmlns:p14="http://schemas.microsoft.com/office/powerpoint/2010/main" val="11452763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8D4E7330-8B51-4A2D-B00D-C4505C8B5AF8}"/>
              </a:ext>
            </a:extLst>
          </p:cNvPr>
          <p:cNvSpPr>
            <a:spLocks noGrp="1"/>
          </p:cNvSpPr>
          <p:nvPr>
            <p:ph type="ftr" sz="quarter" idx="11"/>
          </p:nvPr>
        </p:nvSpPr>
        <p:spPr>
          <a:xfrm>
            <a:off x="581192" y="6454457"/>
            <a:ext cx="691721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all" spc="0" normalizeH="0" baseline="0" noProof="0" dirty="0">
                <a:ln>
                  <a:noFill/>
                </a:ln>
                <a:solidFill>
                  <a:srgbClr val="ED8428"/>
                </a:solidFill>
                <a:effectLst/>
                <a:uLnTx/>
                <a:uFillTx/>
                <a:latin typeface="Gill Sans MT" panose="020B0502020104020203"/>
                <a:ea typeface="+mn-ea"/>
                <a:cs typeface="+mn-cs"/>
              </a:rPr>
              <a:t>Guy-Vincent Jourdan :: CSI 3140 :: based on Jeffrey C. Jackson’s slides</a:t>
            </a:r>
            <a:endParaRPr kumimoji="0" lang="en-CA" altLang="en-US" sz="900" b="0" i="0" u="none" strike="noStrike" kern="1200" cap="all" spc="0" normalizeH="0" baseline="0" noProof="0" dirty="0">
              <a:ln>
                <a:noFill/>
              </a:ln>
              <a:solidFill>
                <a:srgbClr val="ED8428"/>
              </a:solidFill>
              <a:effectLst/>
              <a:uLnTx/>
              <a:uFillTx/>
              <a:latin typeface="Gill Sans MT" panose="020B0502020104020203"/>
              <a:ea typeface="+mn-ea"/>
              <a:cs typeface="+mn-cs"/>
            </a:endParaRPr>
          </a:p>
        </p:txBody>
      </p:sp>
      <p:sp>
        <p:nvSpPr>
          <p:cNvPr id="332802" name="Rectangle 2">
            <a:extLst>
              <a:ext uri="{FF2B5EF4-FFF2-40B4-BE49-F238E27FC236}">
                <a16:creationId xmlns:a16="http://schemas.microsoft.com/office/drawing/2014/main" id="{CDD23537-CD78-49A7-93F7-A84B31840B07}"/>
              </a:ext>
            </a:extLst>
          </p:cNvPr>
          <p:cNvSpPr>
            <a:spLocks noGrp="1" noChangeArrowheads="1"/>
          </p:cNvSpPr>
          <p:nvPr>
            <p:ph type="title"/>
          </p:nvPr>
        </p:nvSpPr>
        <p:spPr/>
        <p:txBody>
          <a:bodyPr/>
          <a:lstStyle/>
          <a:p>
            <a:r>
              <a:rPr lang="en-US" altLang="en-US"/>
              <a:t>CSS Box Model</a:t>
            </a:r>
          </a:p>
        </p:txBody>
      </p:sp>
      <p:sp>
        <p:nvSpPr>
          <p:cNvPr id="332803" name="Rectangle 3">
            <a:extLst>
              <a:ext uri="{FF2B5EF4-FFF2-40B4-BE49-F238E27FC236}">
                <a16:creationId xmlns:a16="http://schemas.microsoft.com/office/drawing/2014/main" id="{0953953B-16D3-416D-8335-0D4E6BC80CB4}"/>
              </a:ext>
            </a:extLst>
          </p:cNvPr>
          <p:cNvSpPr>
            <a:spLocks noGrp="1" noChangeArrowheads="1"/>
          </p:cNvSpPr>
          <p:nvPr>
            <p:ph type="body" idx="1"/>
          </p:nvPr>
        </p:nvSpPr>
        <p:spPr/>
        <p:txBody>
          <a:bodyPr/>
          <a:lstStyle/>
          <a:p>
            <a:r>
              <a:rPr lang="en-US" altLang="en-US"/>
              <a:t>Every rendered element occupies a box:</a:t>
            </a:r>
          </a:p>
        </p:txBody>
      </p:sp>
      <p:pic>
        <p:nvPicPr>
          <p:cNvPr id="332804" name="Picture 4" descr="BoxModel">
            <a:extLst>
              <a:ext uri="{FF2B5EF4-FFF2-40B4-BE49-F238E27FC236}">
                <a16:creationId xmlns:a16="http://schemas.microsoft.com/office/drawing/2014/main" id="{011073C8-C9E3-4E49-85C9-0C349B1EC8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3025776"/>
            <a:ext cx="5562600" cy="3298825"/>
          </a:xfrm>
          <a:prstGeom prst="rect">
            <a:avLst/>
          </a:prstGeom>
          <a:noFill/>
          <a:extLst>
            <a:ext uri="{909E8E84-426E-40DD-AFC4-6F175D3DCCD1}">
              <a14:hiddenFill xmlns:a14="http://schemas.microsoft.com/office/drawing/2010/main">
                <a:solidFill>
                  <a:srgbClr val="FFFFFF"/>
                </a:solidFill>
              </a14:hiddenFill>
            </a:ext>
          </a:extLst>
        </p:spPr>
      </p:pic>
      <p:sp>
        <p:nvSpPr>
          <p:cNvPr id="332805" name="Text Box 5">
            <a:extLst>
              <a:ext uri="{FF2B5EF4-FFF2-40B4-BE49-F238E27FC236}">
                <a16:creationId xmlns:a16="http://schemas.microsoft.com/office/drawing/2014/main" id="{3149B225-9B88-4CAD-8641-150A84934C5C}"/>
              </a:ext>
            </a:extLst>
          </p:cNvPr>
          <p:cNvSpPr txBox="1">
            <a:spLocks noChangeArrowheads="1"/>
          </p:cNvSpPr>
          <p:nvPr/>
        </p:nvSpPr>
        <p:spPr bwMode="auto">
          <a:xfrm>
            <a:off x="7070725" y="6034088"/>
            <a:ext cx="1552028" cy="369332"/>
          </a:xfrm>
          <a:prstGeom prst="rect">
            <a:avLst/>
          </a:prstGeom>
          <a:noFill/>
          <a:ln>
            <a:noFill/>
          </a:ln>
          <a:effectLst/>
          <a:extLst>
            <a:ext uri="{909E8E84-426E-40DD-AFC4-6F175D3DCCD1}">
              <a14:hiddenFill xmlns:a14="http://schemas.microsoft.com/office/drawing/2010/main">
                <a:solidFill>
                  <a:srgbClr val="00808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Gill Sans MT" panose="020B0502020104020203"/>
                <a:ea typeface="+mn-ea"/>
                <a:cs typeface="+mn-cs"/>
              </a:rPr>
              <a:t>(or </a:t>
            </a:r>
            <a:r>
              <a:rPr kumimoji="0" lang="en-US" altLang="en-US" sz="1800" b="0" i="1" u="none" strike="noStrike" kern="1200" cap="none" spc="0" normalizeH="0" baseline="0" noProof="0">
                <a:ln>
                  <a:noFill/>
                </a:ln>
                <a:solidFill>
                  <a:prstClr val="black"/>
                </a:solidFill>
                <a:effectLst/>
                <a:uLnTx/>
                <a:uFillTx/>
                <a:latin typeface="Gill Sans MT" panose="020B0502020104020203"/>
                <a:ea typeface="+mn-ea"/>
                <a:cs typeface="+mn-cs"/>
              </a:rPr>
              <a:t>inner</a:t>
            </a:r>
            <a:r>
              <a:rPr kumimoji="0" lang="en-US" altLang="en-US" sz="1800" b="0" i="0" u="none" strike="noStrike" kern="1200" cap="none" spc="0" normalizeH="0" baseline="0" noProof="0">
                <a:ln>
                  <a:noFill/>
                </a:ln>
                <a:solidFill>
                  <a:prstClr val="black"/>
                </a:solidFill>
                <a:effectLst/>
                <a:uLnTx/>
                <a:uFillTx/>
                <a:latin typeface="Gill Sans MT" panose="020B0502020104020203"/>
                <a:ea typeface="+mn-ea"/>
                <a:cs typeface="+mn-cs"/>
              </a:rPr>
              <a:t> edge)</a:t>
            </a:r>
          </a:p>
        </p:txBody>
      </p:sp>
      <p:sp>
        <p:nvSpPr>
          <p:cNvPr id="332806" name="Text Box 6">
            <a:extLst>
              <a:ext uri="{FF2B5EF4-FFF2-40B4-BE49-F238E27FC236}">
                <a16:creationId xmlns:a16="http://schemas.microsoft.com/office/drawing/2014/main" id="{1DDFEFDC-0D6C-490C-AB3E-F671B91D87FD}"/>
              </a:ext>
            </a:extLst>
          </p:cNvPr>
          <p:cNvSpPr txBox="1">
            <a:spLocks noChangeArrowheads="1"/>
          </p:cNvSpPr>
          <p:nvPr/>
        </p:nvSpPr>
        <p:spPr bwMode="auto">
          <a:xfrm>
            <a:off x="8382000" y="2949575"/>
            <a:ext cx="1568058" cy="369332"/>
          </a:xfrm>
          <a:prstGeom prst="rect">
            <a:avLst/>
          </a:prstGeom>
          <a:noFill/>
          <a:ln>
            <a:noFill/>
          </a:ln>
          <a:effectLst/>
          <a:extLst>
            <a:ext uri="{909E8E84-426E-40DD-AFC4-6F175D3DCCD1}">
              <a14:hiddenFill xmlns:a14="http://schemas.microsoft.com/office/drawing/2010/main">
                <a:solidFill>
                  <a:srgbClr val="00808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Gill Sans MT" panose="020B0502020104020203"/>
                <a:ea typeface="+mn-ea"/>
                <a:cs typeface="+mn-cs"/>
              </a:rPr>
              <a:t>(or </a:t>
            </a:r>
            <a:r>
              <a:rPr kumimoji="0" lang="en-US" altLang="en-US" sz="1800" b="0" i="1" u="none" strike="noStrike" kern="1200" cap="none" spc="0" normalizeH="0" baseline="0" noProof="0">
                <a:ln>
                  <a:noFill/>
                </a:ln>
                <a:solidFill>
                  <a:prstClr val="black"/>
                </a:solidFill>
                <a:effectLst/>
                <a:uLnTx/>
                <a:uFillTx/>
                <a:latin typeface="Gill Sans MT" panose="020B0502020104020203"/>
                <a:ea typeface="+mn-ea"/>
                <a:cs typeface="+mn-cs"/>
              </a:rPr>
              <a:t>outer</a:t>
            </a:r>
            <a:r>
              <a:rPr kumimoji="0" lang="en-US" altLang="en-US" sz="1800" b="0" i="0" u="none" strike="noStrike" kern="1200" cap="none" spc="0" normalizeH="0" baseline="0" noProof="0">
                <a:ln>
                  <a:noFill/>
                </a:ln>
                <a:solidFill>
                  <a:prstClr val="black"/>
                </a:solidFill>
                <a:effectLst/>
                <a:uLnTx/>
                <a:uFillTx/>
                <a:latin typeface="Gill Sans MT" panose="020B0502020104020203"/>
                <a:ea typeface="+mn-ea"/>
                <a:cs typeface="+mn-cs"/>
              </a:rPr>
              <a:t> edge)</a:t>
            </a:r>
          </a:p>
        </p:txBody>
      </p:sp>
      <p:sp>
        <p:nvSpPr>
          <p:cNvPr id="2" name="Rectangle 1">
            <a:extLst>
              <a:ext uri="{FF2B5EF4-FFF2-40B4-BE49-F238E27FC236}">
                <a16:creationId xmlns:a16="http://schemas.microsoft.com/office/drawing/2014/main" id="{347FCBF5-AC87-40AC-8931-C9137D5708D8}"/>
              </a:ext>
            </a:extLst>
          </p:cNvPr>
          <p:cNvSpPr/>
          <p:nvPr/>
        </p:nvSpPr>
        <p:spPr>
          <a:xfrm>
            <a:off x="1127167" y="2173949"/>
            <a:ext cx="394768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Gill Sans MT" panose="020B0502020104020203"/>
                <a:ea typeface="+mn-ea"/>
                <a:cs typeface="+mn-cs"/>
              </a:rPr>
              <a:t>Every rendered element occupies a box:</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50840C0-AE69-490F-B57F-F585295AD2F5}"/>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all" spc="0" normalizeH="0" baseline="0" noProof="0">
                <a:ln>
                  <a:noFill/>
                </a:ln>
                <a:solidFill>
                  <a:srgbClr val="ED8428"/>
                </a:solidFill>
                <a:effectLst/>
                <a:uLnTx/>
                <a:uFillTx/>
                <a:latin typeface="Gill Sans MT" panose="020B0502020104020203"/>
                <a:ea typeface="+mn-ea"/>
                <a:cs typeface="+mn-cs"/>
              </a:rPr>
              <a:t>Guy-Vincent Jourdan :: CSI 3140 :: based on Jeffrey C. Jackson’s slides</a:t>
            </a:r>
            <a:endParaRPr kumimoji="0" lang="en-CA" altLang="en-US" sz="900" b="0" i="0" u="none" strike="noStrike" kern="1200" cap="all" spc="0" normalizeH="0" baseline="0" noProof="0">
              <a:ln>
                <a:noFill/>
              </a:ln>
              <a:solidFill>
                <a:srgbClr val="ED8428"/>
              </a:solidFill>
              <a:effectLst/>
              <a:uLnTx/>
              <a:uFillTx/>
              <a:latin typeface="Gill Sans MT" panose="020B0502020104020203"/>
              <a:ea typeface="+mn-ea"/>
              <a:cs typeface="+mn-cs"/>
            </a:endParaRPr>
          </a:p>
        </p:txBody>
      </p:sp>
      <p:sp>
        <p:nvSpPr>
          <p:cNvPr id="333826" name="Rectangle 2">
            <a:extLst>
              <a:ext uri="{FF2B5EF4-FFF2-40B4-BE49-F238E27FC236}">
                <a16:creationId xmlns:a16="http://schemas.microsoft.com/office/drawing/2014/main" id="{65EC0592-5E39-4766-A755-590E8993807D}"/>
              </a:ext>
            </a:extLst>
          </p:cNvPr>
          <p:cNvSpPr>
            <a:spLocks noGrp="1" noChangeArrowheads="1"/>
          </p:cNvSpPr>
          <p:nvPr>
            <p:ph type="title"/>
          </p:nvPr>
        </p:nvSpPr>
        <p:spPr/>
        <p:txBody>
          <a:bodyPr/>
          <a:lstStyle/>
          <a:p>
            <a:r>
              <a:rPr lang="en-US" altLang="en-US"/>
              <a:t>CSS Box Model</a:t>
            </a:r>
          </a:p>
        </p:txBody>
      </p:sp>
      <p:pic>
        <p:nvPicPr>
          <p:cNvPr id="333828" name="Picture 4" descr="BoxModel2">
            <a:extLst>
              <a:ext uri="{FF2B5EF4-FFF2-40B4-BE49-F238E27FC236}">
                <a16:creationId xmlns:a16="http://schemas.microsoft.com/office/drawing/2014/main" id="{D5F0F351-D663-471B-B88A-DBEDC20A0A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405064"/>
            <a:ext cx="8305800" cy="3101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D3001-C723-4A2F-9012-84891EAE0280}"/>
              </a:ext>
            </a:extLst>
          </p:cNvPr>
          <p:cNvSpPr>
            <a:spLocks noGrp="1"/>
          </p:cNvSpPr>
          <p:nvPr>
            <p:ph type="title"/>
          </p:nvPr>
        </p:nvSpPr>
        <p:spPr/>
        <p:txBody>
          <a:bodyPr/>
          <a:lstStyle/>
          <a:p>
            <a:r>
              <a:rPr lang="en-IN" dirty="0"/>
              <a:t>ATTENTION!!!</a:t>
            </a:r>
          </a:p>
        </p:txBody>
      </p:sp>
      <p:sp>
        <p:nvSpPr>
          <p:cNvPr id="3" name="Content Placeholder 2">
            <a:extLst>
              <a:ext uri="{FF2B5EF4-FFF2-40B4-BE49-F238E27FC236}">
                <a16:creationId xmlns:a16="http://schemas.microsoft.com/office/drawing/2014/main" id="{6F54383A-8101-439E-8EE3-DA346218A650}"/>
              </a:ext>
            </a:extLst>
          </p:cNvPr>
          <p:cNvSpPr>
            <a:spLocks noGrp="1"/>
          </p:cNvSpPr>
          <p:nvPr>
            <p:ph idx="1"/>
          </p:nvPr>
        </p:nvSpPr>
        <p:spPr/>
        <p:txBody>
          <a:bodyPr/>
          <a:lstStyle/>
          <a:p>
            <a:r>
              <a:rPr lang="en-IN" dirty="0"/>
              <a:t>The following slide contains a video about CSS positioning . Please watch it.</a:t>
            </a:r>
          </a:p>
        </p:txBody>
      </p:sp>
    </p:spTree>
    <p:extLst>
      <p:ext uri="{BB962C8B-B14F-4D97-AF65-F5344CB8AC3E}">
        <p14:creationId xmlns:p14="http://schemas.microsoft.com/office/powerpoint/2010/main" val="252172893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8452B-3885-44E3-8A2F-35E0C0504A8B}"/>
              </a:ext>
            </a:extLst>
          </p:cNvPr>
          <p:cNvSpPr>
            <a:spLocks noGrp="1"/>
          </p:cNvSpPr>
          <p:nvPr>
            <p:ph type="title"/>
          </p:nvPr>
        </p:nvSpPr>
        <p:spPr/>
        <p:txBody>
          <a:bodyPr/>
          <a:lstStyle/>
          <a:p>
            <a:r>
              <a:rPr lang="en-IN" dirty="0"/>
              <a:t>CSS </a:t>
            </a:r>
            <a:r>
              <a:rPr lang="en-IN" dirty="0" err="1"/>
              <a:t>POSITIOniNG</a:t>
            </a:r>
            <a:endParaRPr lang="en-IN" dirty="0"/>
          </a:p>
        </p:txBody>
      </p:sp>
      <p:pic>
        <p:nvPicPr>
          <p:cNvPr id="3" name="css position property tutorial ( fixed, absolute, relative, static )">
            <a:hlinkClick r:id="" action="ppaction://media"/>
            <a:extLst>
              <a:ext uri="{FF2B5EF4-FFF2-40B4-BE49-F238E27FC236}">
                <a16:creationId xmlns:a16="http://schemas.microsoft.com/office/drawing/2014/main" id="{6A10BA08-D349-44A5-A0CB-0A467414B7B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86490" y="82827"/>
            <a:ext cx="10840277" cy="6775173"/>
          </a:xfrm>
          <a:prstGeom prst="rect">
            <a:avLst/>
          </a:prstGeom>
        </p:spPr>
      </p:pic>
    </p:spTree>
    <p:extLst>
      <p:ext uri="{BB962C8B-B14F-4D97-AF65-F5344CB8AC3E}">
        <p14:creationId xmlns:p14="http://schemas.microsoft.com/office/powerpoint/2010/main" val="615795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756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p:cNvSpPr>
            <a:spLocks noGrp="1" noChangeArrowheads="1"/>
          </p:cNvSpPr>
          <p:nvPr>
            <p:ph type="ctrTitle"/>
          </p:nvPr>
        </p:nvSpPr>
        <p:spPr/>
        <p:txBody>
          <a:bodyPr>
            <a:normAutofit/>
          </a:bodyPr>
          <a:lstStyle/>
          <a:p>
            <a:pPr>
              <a:spcBef>
                <a:spcPct val="20000"/>
              </a:spcBef>
            </a:pPr>
            <a:endParaRPr lang="en-US" altLang="en-US" dirty="0"/>
          </a:p>
        </p:txBody>
      </p:sp>
      <p:sp>
        <p:nvSpPr>
          <p:cNvPr id="4099" name="Rectangle 5"/>
          <p:cNvSpPr>
            <a:spLocks noGrp="1" noChangeArrowheads="1"/>
          </p:cNvSpPr>
          <p:nvPr>
            <p:ph type="subTitle" idx="1"/>
          </p:nvPr>
        </p:nvSpPr>
        <p:spPr>
          <a:xfrm>
            <a:off x="1402829" y="4178471"/>
            <a:ext cx="10993546" cy="590321"/>
          </a:xfrm>
        </p:spPr>
        <p:txBody>
          <a:bodyPr>
            <a:noAutofit/>
          </a:bodyPr>
          <a:lstStyle/>
          <a:p>
            <a:pPr>
              <a:spcBef>
                <a:spcPct val="20000"/>
              </a:spcBef>
            </a:pPr>
            <a:r>
              <a:rPr lang="en-US" altLang="en-US" sz="4000" dirty="0"/>
              <a:t>JAVASCRIPT BASICS</a:t>
            </a:r>
          </a:p>
        </p:txBody>
      </p:sp>
    </p:spTree>
    <p:extLst>
      <p:ext uri="{BB962C8B-B14F-4D97-AF65-F5344CB8AC3E}">
        <p14:creationId xmlns:p14="http://schemas.microsoft.com/office/powerpoint/2010/main" val="7547502"/>
      </p:ext>
    </p:extLst>
  </p:cSld>
  <p:clrMapOvr>
    <a:masterClrMapping/>
  </p:clrMapOvr>
  <p:transition spd="med">
    <p:fade thruBlk="1"/>
  </p:transition>
</p:sld>
</file>

<file path=ppt/theme/theme1.xml><?xml version="1.0" encoding="utf-8"?>
<a:theme xmlns:a="http://schemas.openxmlformats.org/drawingml/2006/main" name="Academic Literature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3.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561E720F-F05D-4536-9C34-0CFCED65D3B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Academic presentation, pinstripe and ribbon design (widescreen)</Template>
  <TotalTime>0</TotalTime>
  <Words>7747</Words>
  <Application>Microsoft Office PowerPoint</Application>
  <PresentationFormat>Widescreen</PresentationFormat>
  <Paragraphs>1007</Paragraphs>
  <Slides>120</Slides>
  <Notes>22</Notes>
  <HiddenSlides>0</HiddenSlides>
  <MMClips>1</MMClips>
  <ScaleCrop>false</ScaleCrop>
  <HeadingPairs>
    <vt:vector size="8" baseType="variant">
      <vt:variant>
        <vt:lpstr>Fonts Used</vt:lpstr>
      </vt:variant>
      <vt:variant>
        <vt:i4>14</vt:i4>
      </vt:variant>
      <vt:variant>
        <vt:lpstr>Theme</vt:lpstr>
      </vt:variant>
      <vt:variant>
        <vt:i4>2</vt:i4>
      </vt:variant>
      <vt:variant>
        <vt:lpstr>Embedded OLE Servers</vt:lpstr>
      </vt:variant>
      <vt:variant>
        <vt:i4>1</vt:i4>
      </vt:variant>
      <vt:variant>
        <vt:lpstr>Slide Titles</vt:lpstr>
      </vt:variant>
      <vt:variant>
        <vt:i4>120</vt:i4>
      </vt:variant>
    </vt:vector>
  </HeadingPairs>
  <TitlesOfParts>
    <vt:vector size="137" baseType="lpstr">
      <vt:lpstr>Arial</vt:lpstr>
      <vt:lpstr>Consolas</vt:lpstr>
      <vt:lpstr>Corbel</vt:lpstr>
      <vt:lpstr>Courier</vt:lpstr>
      <vt:lpstr>Courier New</vt:lpstr>
      <vt:lpstr>Euphemia</vt:lpstr>
      <vt:lpstr>Gill Sans MT</vt:lpstr>
      <vt:lpstr>New York</vt:lpstr>
      <vt:lpstr>Plantagenet Cherokee</vt:lpstr>
      <vt:lpstr>Times</vt:lpstr>
      <vt:lpstr>Times New Roman</vt:lpstr>
      <vt:lpstr>Verdana</vt:lpstr>
      <vt:lpstr>Wingdings</vt:lpstr>
      <vt:lpstr>Wingdings 2</vt:lpstr>
      <vt:lpstr>Academic Literature 16x9</vt:lpstr>
      <vt:lpstr>Dividend</vt:lpstr>
      <vt:lpstr>Document</vt:lpstr>
      <vt:lpstr>WEB TECHNOLOGIES 1</vt:lpstr>
      <vt:lpstr>Textbooks</vt:lpstr>
      <vt:lpstr>Web Technologies</vt:lpstr>
      <vt:lpstr>Scope of WT-1 @ PESU</vt:lpstr>
      <vt:lpstr>How Does the Web work?</vt:lpstr>
      <vt:lpstr>WEB BROWSERS</vt:lpstr>
      <vt:lpstr>History of Web Browsers</vt:lpstr>
      <vt:lpstr>Lynx – A text based browser</vt:lpstr>
      <vt:lpstr>Mosaic – the first graphical browser</vt:lpstr>
      <vt:lpstr>URLs</vt:lpstr>
      <vt:lpstr>Servers</vt:lpstr>
      <vt:lpstr>PowerPoint Presentation</vt:lpstr>
      <vt:lpstr>Understanding Domain Names</vt:lpstr>
      <vt:lpstr>DNS</vt:lpstr>
      <vt:lpstr>DOMAIN NAME RESOLUTION</vt:lpstr>
      <vt:lpstr>Domain Name Resolution</vt:lpstr>
      <vt:lpstr>How can you get your own website?</vt:lpstr>
      <vt:lpstr>Getting a domain name….</vt:lpstr>
      <vt:lpstr>Web Hosting</vt:lpstr>
      <vt:lpstr>PowerPoint Presentation</vt:lpstr>
      <vt:lpstr>PowerPoint Presentation</vt:lpstr>
      <vt:lpstr>PowerPoint Presentation</vt:lpstr>
      <vt:lpstr>HTML</vt:lpstr>
      <vt:lpstr> Basic Syntax (continued)</vt:lpstr>
      <vt:lpstr> HTML Document Structure</vt:lpstr>
      <vt:lpstr> Basic Text Markup</vt:lpstr>
      <vt:lpstr> Basic Text Markup (continued)</vt:lpstr>
      <vt:lpstr>Basic Text Markup (continued)</vt:lpstr>
      <vt:lpstr>Basic Text Markup (continued)</vt:lpstr>
      <vt:lpstr> Basic Text Markup (continued)</vt:lpstr>
      <vt:lpstr>Basic Text Markup (continued)</vt:lpstr>
      <vt:lpstr> Images</vt:lpstr>
      <vt:lpstr>Images (continued)</vt:lpstr>
      <vt:lpstr> Images (continued)</vt:lpstr>
      <vt:lpstr>Hypertext Links</vt:lpstr>
      <vt:lpstr>Hypertext Links (continued)</vt:lpstr>
      <vt:lpstr>Hypertext Links (continued)</vt:lpstr>
      <vt:lpstr>Hypertext Links (continued)</vt:lpstr>
      <vt:lpstr>Lists</vt:lpstr>
      <vt:lpstr>Lists (continued)</vt:lpstr>
      <vt:lpstr>Lists (continued)</vt:lpstr>
      <vt:lpstr>Tables</vt:lpstr>
      <vt:lpstr>Tables (continued)</vt:lpstr>
      <vt:lpstr> Tables (continued)</vt:lpstr>
      <vt:lpstr>Tables (continued)</vt:lpstr>
      <vt:lpstr>Tables (continued)</vt:lpstr>
      <vt:lpstr>Tables (continued)</vt:lpstr>
      <vt:lpstr>Forms</vt:lpstr>
      <vt:lpstr> Forms (continued)</vt:lpstr>
      <vt:lpstr> Forms (continued)</vt:lpstr>
      <vt:lpstr> Forms (continued)</vt:lpstr>
      <vt:lpstr> Forms (continued)</vt:lpstr>
      <vt:lpstr>Forms (continued)</vt:lpstr>
      <vt:lpstr> Forms (continued)</vt:lpstr>
      <vt:lpstr>Forms (continued)</vt:lpstr>
      <vt:lpstr>Forms (continued)</vt:lpstr>
      <vt:lpstr>Forms (continued)</vt:lpstr>
      <vt:lpstr>HTML5: INPUT TYPES</vt:lpstr>
      <vt:lpstr>HTML5: Input - e-mail</vt:lpstr>
      <vt:lpstr>HTML5: Input - url</vt:lpstr>
      <vt:lpstr>HTML5: Input - number</vt:lpstr>
      <vt:lpstr>HTML5: Input - range</vt:lpstr>
      <vt:lpstr>HTML5: Input – date pickers</vt:lpstr>
      <vt:lpstr>HTML5: Input - search</vt:lpstr>
      <vt:lpstr>HTML5: Input – color picker</vt:lpstr>
      <vt:lpstr>HTML Comments </vt:lpstr>
      <vt:lpstr>CSS</vt:lpstr>
      <vt:lpstr> Introduction</vt:lpstr>
      <vt:lpstr>Three Ways to Use CSS:</vt:lpstr>
      <vt:lpstr>Example: Inline Style</vt:lpstr>
      <vt:lpstr>Example: DOCUMENT LEVEL STYLESHEET/Internal Style Sheet</vt:lpstr>
      <vt:lpstr>Example: External Style Sheet</vt:lpstr>
      <vt:lpstr>Benefit of External Style Sheet</vt:lpstr>
      <vt:lpstr>Internal vs. External Style Sheets</vt:lpstr>
      <vt:lpstr>CSS Format Conflicts:</vt:lpstr>
      <vt:lpstr>What is Meant by "Cascading"?</vt:lpstr>
      <vt:lpstr>CSS Terminology and Syntax:</vt:lpstr>
      <vt:lpstr>Setting Multiple Properties</vt:lpstr>
      <vt:lpstr>How Browsers Process CSS</vt:lpstr>
      <vt:lpstr>What Does "Cascading" Mean?</vt:lpstr>
      <vt:lpstr>CSS Selectors</vt:lpstr>
      <vt:lpstr>Primary Selectors: Select by Tag – ELEMENT SELECTORS</vt:lpstr>
      <vt:lpstr>Primary Selectors: Select by ID</vt:lpstr>
      <vt:lpstr>Primary Selectors: Select by Class</vt:lpstr>
      <vt:lpstr>Nested Selectors: Descendant</vt:lpstr>
      <vt:lpstr>Nested Selectors: Direct Child</vt:lpstr>
      <vt:lpstr>Multiple Selectors (Element, Element)</vt:lpstr>
      <vt:lpstr>Combining Multiple Selectors</vt:lpstr>
      <vt:lpstr>Pseudo Selectors</vt:lpstr>
      <vt:lpstr>Pseudo Selector (:hover)</vt:lpstr>
      <vt:lpstr>Pseudo Selector (:visited)</vt:lpstr>
      <vt:lpstr>Pseudo Selector (:active)</vt:lpstr>
      <vt:lpstr>Pseudo Selector (:first-line)</vt:lpstr>
      <vt:lpstr>&lt;SPAN&gt; &amp; &lt;DIV&gt;</vt:lpstr>
      <vt:lpstr>CSS Box Model</vt:lpstr>
      <vt:lpstr>CSS Box Model</vt:lpstr>
      <vt:lpstr>ATTENTION!!!</vt:lpstr>
      <vt:lpstr>CSS POSITIOniNG</vt:lpstr>
      <vt:lpstr>PowerPoint Presentation</vt:lpstr>
      <vt:lpstr>REFERENCE MATERIAL</vt:lpstr>
      <vt:lpstr>PowerPoint Presentation</vt:lpstr>
      <vt:lpstr> JavaScript Components</vt:lpstr>
      <vt:lpstr> Java and JavaScript</vt:lpstr>
      <vt:lpstr> Uses of JavaScript</vt:lpstr>
      <vt:lpstr>Event-Driven Computation</vt:lpstr>
      <vt:lpstr> JavaScript in XHTML**</vt:lpstr>
      <vt:lpstr>General Syntactic Characteristics</vt:lpstr>
      <vt:lpstr>Statement Syntax**</vt:lpstr>
      <vt:lpstr>Primitive Types**</vt:lpstr>
      <vt:lpstr>Object Sto Object Storage</vt:lpstr>
      <vt:lpstr>Assignment Statements</vt:lpstr>
      <vt:lpstr>Control Statements</vt:lpstr>
      <vt:lpstr>Control Expressions</vt:lpstr>
      <vt:lpstr>Selection Statements</vt:lpstr>
      <vt:lpstr>switch Statement Syntax</vt:lpstr>
      <vt:lpstr>switch Statement Semantics</vt:lpstr>
      <vt:lpstr>Loop Statements</vt:lpstr>
      <vt:lpstr>while Statement Semantics</vt:lpstr>
      <vt:lpstr>for Statement Semantics</vt:lpstr>
      <vt:lpstr>do/while Statement Semantics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2016-07-28T16:58:04Z</dcterms:created>
  <dcterms:modified xsi:type="dcterms:W3CDTF">2019-08-30T10:02:23Z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TC034313809991</vt:lpwstr>
  </property>
</Properties>
</file>